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700" r:id="rId4"/>
    <p:sldMasterId id="2147483726" r:id="rId5"/>
  </p:sldMasterIdLst>
  <p:notesMasterIdLst>
    <p:notesMasterId r:id="rId54"/>
  </p:notesMasterIdLst>
  <p:sldIdLst>
    <p:sldId id="256" r:id="rId6"/>
    <p:sldId id="553" r:id="rId7"/>
    <p:sldId id="258" r:id="rId8"/>
    <p:sldId id="259" r:id="rId9"/>
    <p:sldId id="260" r:id="rId10"/>
    <p:sldId id="261" r:id="rId11"/>
    <p:sldId id="554" r:id="rId12"/>
    <p:sldId id="607" r:id="rId13"/>
    <p:sldId id="608" r:id="rId14"/>
    <p:sldId id="609" r:id="rId15"/>
    <p:sldId id="265" r:id="rId16"/>
    <p:sldId id="266" r:id="rId17"/>
    <p:sldId id="267" r:id="rId18"/>
    <p:sldId id="268" r:id="rId19"/>
    <p:sldId id="610" r:id="rId20"/>
    <p:sldId id="269" r:id="rId21"/>
    <p:sldId id="270" r:id="rId22"/>
    <p:sldId id="580" r:id="rId23"/>
    <p:sldId id="611" r:id="rId24"/>
    <p:sldId id="272" r:id="rId25"/>
    <p:sldId id="273" r:id="rId26"/>
    <p:sldId id="613" r:id="rId27"/>
    <p:sldId id="274" r:id="rId28"/>
    <p:sldId id="614" r:id="rId29"/>
    <p:sldId id="631" r:id="rId30"/>
    <p:sldId id="579" r:id="rId31"/>
    <p:sldId id="615" r:id="rId32"/>
    <p:sldId id="394" r:id="rId33"/>
    <p:sldId id="616" r:id="rId34"/>
    <p:sldId id="632" r:id="rId35"/>
    <p:sldId id="618" r:id="rId36"/>
    <p:sldId id="619" r:id="rId37"/>
    <p:sldId id="525" r:id="rId38"/>
    <p:sldId id="620" r:id="rId39"/>
    <p:sldId id="625" r:id="rId40"/>
    <p:sldId id="288" r:id="rId41"/>
    <p:sldId id="626" r:id="rId42"/>
    <p:sldId id="633" r:id="rId43"/>
    <p:sldId id="280" r:id="rId44"/>
    <p:sldId id="624" r:id="rId45"/>
    <p:sldId id="281" r:id="rId46"/>
    <p:sldId id="628" r:id="rId47"/>
    <p:sldId id="634" r:id="rId48"/>
    <p:sldId id="284" r:id="rId49"/>
    <p:sldId id="285" r:id="rId50"/>
    <p:sldId id="629" r:id="rId51"/>
    <p:sldId id="623" r:id="rId52"/>
    <p:sldId id="630" r:id="rId53"/>
  </p:sldIdLst>
  <p:sldSz cx="17337088" cy="975201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174" userDrawn="1">
          <p15:clr>
            <a:srgbClr val="A4A3A4"/>
          </p15:clr>
        </p15:guide>
        <p15:guide id="2" orient="horz" pos="373" userDrawn="1">
          <p15:clr>
            <a:srgbClr val="A4A3A4"/>
          </p15:clr>
        </p15:guide>
        <p15:guide id="3" orient="horz" pos="1643" userDrawn="1">
          <p15:clr>
            <a:srgbClr val="A4A3A4"/>
          </p15:clr>
        </p15:guide>
        <p15:guide id="4" orient="horz" pos="558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580"/>
  </p:normalViewPr>
  <p:slideViewPr>
    <p:cSldViewPr snapToGrid="0" snapToObjects="1">
      <p:cViewPr varScale="1">
        <p:scale>
          <a:sx n="82" d="100"/>
          <a:sy n="82" d="100"/>
        </p:scale>
        <p:origin x="272" y="184"/>
      </p:cViewPr>
      <p:guideLst>
        <p:guide pos="1174"/>
        <p:guide orient="horz" pos="373"/>
        <p:guide orient="horz" pos="1643"/>
        <p:guide orient="horz" pos="558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256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81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27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27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27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28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3145589A-8049-4713-8064-67BC42DB4DAF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3947aa073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73947aa07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5201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3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F85E9E3F-1F94-4979-B097-587586B845D3}" type="slidenum">
              <a:rPr lang="ru-RU" sz="1400" b="0" strike="noStrike" spc="-1">
                <a:latin typeface="Times New Roman"/>
              </a:rPr>
              <a:t>20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3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4B9DFB07-3311-4BE5-944C-F711C19C19F8}" type="slidenum">
              <a:rPr lang="ru-RU" sz="1400" b="0" strike="noStrike" spc="-1">
                <a:latin typeface="Times New Roman"/>
              </a:rPr>
              <a:t>21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3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4B9DFB07-3311-4BE5-944C-F711C19C19F8}" type="slidenum">
              <a:rPr lang="ru-RU" sz="1400" b="0" strike="noStrike" spc="-1">
                <a:latin typeface="Times New Roman"/>
              </a:rPr>
              <a:t>22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94754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3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5E302C24-751E-46AB-852A-EE16F8962BFA}" type="slidenum">
              <a:rPr lang="ru-RU" sz="1400" b="0" strike="noStrike" spc="-1">
                <a:latin typeface="Times New Roman"/>
              </a:rPr>
              <a:t>23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3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5E302C24-751E-46AB-852A-EE16F8962BFA}" type="slidenum">
              <a:rPr lang="ru-RU" sz="1400" b="0" strike="noStrike" spc="-1">
                <a:latin typeface="Times New Roman"/>
              </a:rPr>
              <a:t>24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18559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4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5E9C8053-BEB5-4AA0-A266-9B8C5E2AA043}" type="slidenum">
              <a:rPr lang="ru-RU" sz="1400" b="0" strike="noStrike" spc="-1">
                <a:latin typeface="Times New Roman"/>
              </a:rPr>
              <a:t>27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29376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9F68ADF0-C211-4D74-84C8-5C963D150C32}" type="slidenum">
              <a:rPr lang="ru-RU" sz="1400" b="0" strike="noStrike" spc="-1">
                <a:latin typeface="Times New Roman"/>
              </a:rPr>
              <a:t>32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797441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48255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12941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27496B26-825E-4125-947D-2EAF35EDCA10}" type="slidenum">
              <a:rPr lang="ru-RU" sz="1400" b="0" strike="noStrike" spc="-1">
                <a:latin typeface="Times New Roman"/>
              </a:rPr>
              <a:t>39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3947aa073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73947aa07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43515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27496B26-825E-4125-947D-2EAF35EDCA10}" type="slidenum">
              <a:rPr lang="ru-RU" sz="1400" b="0" strike="noStrike" spc="-1">
                <a:latin typeface="Times New Roman"/>
              </a:rPr>
              <a:t>40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009928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2C60D993-5B61-4554-B539-F2AC2B434B15}" type="slidenum">
              <a:rPr lang="ru-RU" sz="1400" b="0" strike="noStrike" spc="-1">
                <a:latin typeface="Times New Roman"/>
              </a:rPr>
              <a:t>41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6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CC974AE6-3477-4C91-958B-8B12D5586BBA}" type="slidenum">
              <a:rPr lang="ru-RU" sz="1400" b="0" strike="noStrike" spc="-1">
                <a:latin typeface="Times New Roman"/>
              </a:rPr>
              <a:t>44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6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6C1ECB9F-DE26-46A1-9DB0-6A6A6ABBFD2F}" type="slidenum">
              <a:rPr lang="ru-RU" sz="1400" b="0" strike="noStrike" spc="-1">
                <a:latin typeface="Times New Roman"/>
              </a:rPr>
              <a:t>45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6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6C1ECB9F-DE26-46A1-9DB0-6A6A6ABBFD2F}" type="slidenum">
              <a:rPr lang="ru-RU" sz="1400" b="0" strike="noStrike" spc="-1">
                <a:latin typeface="Times New Roman"/>
              </a:rPr>
              <a:t>46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39548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6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6C1ECB9F-DE26-46A1-9DB0-6A6A6ABBFD2F}" type="slidenum">
              <a:rPr lang="ru-RU" sz="1400" b="0" strike="noStrike" spc="-1">
                <a:latin typeface="Times New Roman"/>
              </a:rPr>
              <a:t>47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13625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6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6C1ECB9F-DE26-46A1-9DB0-6A6A6ABBFD2F}" type="slidenum">
              <a:rPr lang="ru-RU" sz="1400" b="0" strike="noStrike" spc="-1">
                <a:latin typeface="Times New Roman"/>
              </a:rPr>
              <a:t>48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8699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3947aa073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73947aa07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3382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2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6A311961-2F11-492E-A5E0-DC946576562B}" type="slidenum">
              <a:rPr lang="ru-RU" sz="1400" b="0" strike="noStrike" spc="-1">
                <a:latin typeface="Times New Roman"/>
              </a:rPr>
              <a:t>13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2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717605EB-A155-4DB2-AE0E-B1E5DDC3DA98}" type="slidenum">
              <a:rPr lang="ru-RU" sz="1400" b="0" strike="noStrike" spc="-1">
                <a:latin typeface="Times New Roman"/>
              </a:rPr>
              <a:t>14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2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717605EB-A155-4DB2-AE0E-B1E5DDC3DA98}" type="slidenum">
              <a:rPr lang="ru-RU" sz="1400" b="0" strike="noStrike" spc="-1">
                <a:latin typeface="Times New Roman"/>
              </a:rPr>
              <a:t>15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66294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2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610CBEBF-5BC4-47D3-9D5D-E073B65AD001}" type="slidenum">
              <a:rPr lang="ru-RU" sz="1400" b="0" strike="noStrike" spc="-1">
                <a:latin typeface="Times New Roman"/>
              </a:rPr>
              <a:t>16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3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71362A71-3D94-476C-A16C-C3DA1E74260D}" type="slidenum">
              <a:rPr lang="ru-RU" sz="1400" b="0" strike="noStrike" spc="-1">
                <a:latin typeface="Times New Roman"/>
              </a:rPr>
              <a:t>17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3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F85E9E3F-1F94-4979-B097-587586B845D3}" type="slidenum">
              <a:rPr lang="ru-RU" sz="1400" b="0" strike="noStrike" spc="-1">
                <a:latin typeface="Times New Roman"/>
              </a:rPr>
              <a:t>19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5223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081080" y="576000"/>
            <a:ext cx="15176160" cy="1116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081080" y="2298600"/>
            <a:ext cx="1258056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1081080" y="5531760"/>
            <a:ext cx="1258056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081080" y="576000"/>
            <a:ext cx="15176160" cy="1116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1081080" y="2298600"/>
            <a:ext cx="613908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7527600" y="2298600"/>
            <a:ext cx="613908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1081080" y="5531760"/>
            <a:ext cx="613908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7527600" y="5531760"/>
            <a:ext cx="613908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081080" y="576000"/>
            <a:ext cx="15176160" cy="1116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081080" y="2298600"/>
            <a:ext cx="405072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5334840" y="2298600"/>
            <a:ext cx="405072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9588240" y="2298600"/>
            <a:ext cx="405072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1081080" y="5531760"/>
            <a:ext cx="405072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5334840" y="5531760"/>
            <a:ext cx="405072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9588240" y="5531760"/>
            <a:ext cx="405072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081080" y="576000"/>
            <a:ext cx="15176160" cy="1116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1081080" y="2298600"/>
            <a:ext cx="12580560" cy="6189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081080" y="576000"/>
            <a:ext cx="15176160" cy="1116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1081080" y="2298600"/>
            <a:ext cx="12580560" cy="618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1081080" y="576000"/>
            <a:ext cx="15176160" cy="1116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1081080" y="2298600"/>
            <a:ext cx="6139080" cy="618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7527600" y="2298600"/>
            <a:ext cx="6139080" cy="618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081080" y="576000"/>
            <a:ext cx="15176160" cy="1116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1081080" y="576000"/>
            <a:ext cx="15176160" cy="5177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081080" y="576000"/>
            <a:ext cx="15176160" cy="1116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1081080" y="2298600"/>
            <a:ext cx="613908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7527600" y="2298600"/>
            <a:ext cx="6139080" cy="618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1081080" y="5531760"/>
            <a:ext cx="613908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081080" y="576000"/>
            <a:ext cx="15176160" cy="1116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1081080" y="2298600"/>
            <a:ext cx="12580560" cy="6189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081080" y="576000"/>
            <a:ext cx="15176160" cy="1116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1081080" y="2298600"/>
            <a:ext cx="6139080" cy="618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7527600" y="2298600"/>
            <a:ext cx="613908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7527600" y="5531760"/>
            <a:ext cx="613908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081080" y="576000"/>
            <a:ext cx="15176160" cy="1116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1081080" y="2298600"/>
            <a:ext cx="613908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7527600" y="2298600"/>
            <a:ext cx="613908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1081080" y="5531760"/>
            <a:ext cx="1258056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081080" y="576000"/>
            <a:ext cx="15176160" cy="1116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081080" y="2298600"/>
            <a:ext cx="1258056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1081080" y="5531760"/>
            <a:ext cx="1258056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081080" y="576000"/>
            <a:ext cx="15176160" cy="1116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081080" y="2298600"/>
            <a:ext cx="613908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7527600" y="2298600"/>
            <a:ext cx="613908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1081080" y="5531760"/>
            <a:ext cx="613908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7527600" y="5531760"/>
            <a:ext cx="613908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081080" y="576000"/>
            <a:ext cx="15176160" cy="1116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1081080" y="2298600"/>
            <a:ext cx="405072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5334840" y="2298600"/>
            <a:ext cx="405072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9588240" y="2298600"/>
            <a:ext cx="405072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1081080" y="5531760"/>
            <a:ext cx="405072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5334840" y="5531760"/>
            <a:ext cx="405072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9588240" y="5531760"/>
            <a:ext cx="405072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Разделитель">
    <p:bg>
      <p:bgPr>
        <a:solidFill>
          <a:srgbClr val="001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F25555A-CB0B-4244-80D1-173F9AB0C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7701" y="2834178"/>
            <a:ext cx="13809663" cy="3142316"/>
          </a:xfrm>
          <a:prstGeom prst="rect">
            <a:avLst/>
          </a:prstGeom>
        </p:spPr>
        <p:txBody>
          <a:bodyPr tIns="0" bIns="108000" anchor="b">
            <a:noAutofit/>
          </a:bodyPr>
          <a:lstStyle>
            <a:lvl1pPr algn="l">
              <a:defRPr sz="8105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80F0397-0A96-FF4D-A6E1-B49CF1068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6115" y="6295918"/>
            <a:ext cx="13809662" cy="1887195"/>
          </a:xfrm>
        </p:spPr>
        <p:txBody>
          <a:bodyPr tIns="32400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71">
                <a:solidFill>
                  <a:schemeClr val="bg1"/>
                </a:solidFill>
              </a:defRPr>
            </a:lvl1pPr>
            <a:lvl2pPr marL="649978" indent="0" algn="ctr">
              <a:buNone/>
              <a:defRPr sz="2844"/>
            </a:lvl2pPr>
            <a:lvl3pPr marL="1299955" indent="0" algn="ctr">
              <a:buNone/>
              <a:defRPr sz="2560"/>
            </a:lvl3pPr>
            <a:lvl4pPr marL="1949931" indent="0" algn="ctr">
              <a:buNone/>
              <a:defRPr sz="2275"/>
            </a:lvl4pPr>
            <a:lvl5pPr marL="2599909" indent="0" algn="ctr">
              <a:buNone/>
              <a:defRPr sz="2275"/>
            </a:lvl5pPr>
            <a:lvl6pPr marL="3249887" indent="0" algn="ctr">
              <a:buNone/>
              <a:defRPr sz="2275"/>
            </a:lvl6pPr>
            <a:lvl7pPr marL="3899863" indent="0" algn="ctr">
              <a:buNone/>
              <a:defRPr sz="2275"/>
            </a:lvl7pPr>
            <a:lvl8pPr marL="4549841" indent="0" algn="ctr">
              <a:buNone/>
              <a:defRPr sz="2275"/>
            </a:lvl8pPr>
            <a:lvl9pPr marL="5199817" indent="0" algn="ctr">
              <a:buNone/>
              <a:defRPr sz="2275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2327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081080" y="576000"/>
            <a:ext cx="15176160" cy="1116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1081080" y="2298600"/>
            <a:ext cx="12580560" cy="6189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081080" y="576000"/>
            <a:ext cx="15176160" cy="1116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1081080" y="2298600"/>
            <a:ext cx="12580560" cy="618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081080" y="576000"/>
            <a:ext cx="15176160" cy="1116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1081080" y="2298600"/>
            <a:ext cx="6139080" cy="618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7527600" y="2298600"/>
            <a:ext cx="6139080" cy="618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081080" y="576000"/>
            <a:ext cx="15176160" cy="1116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1081080" y="2298600"/>
            <a:ext cx="12580560" cy="618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081080" y="576000"/>
            <a:ext cx="15176160" cy="1116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1081080" y="576000"/>
            <a:ext cx="15176160" cy="5177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081080" y="576000"/>
            <a:ext cx="15176160" cy="1116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1081080" y="2298600"/>
            <a:ext cx="613908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7527600" y="2298600"/>
            <a:ext cx="6139080" cy="618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1081080" y="5531760"/>
            <a:ext cx="613908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081080" y="576000"/>
            <a:ext cx="15176160" cy="1116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1081080" y="2298600"/>
            <a:ext cx="6139080" cy="618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7527600" y="2298600"/>
            <a:ext cx="613908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7527600" y="5531760"/>
            <a:ext cx="613908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1081080" y="576000"/>
            <a:ext cx="15176160" cy="1116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1081080" y="2298600"/>
            <a:ext cx="613908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7527600" y="2298600"/>
            <a:ext cx="613908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1081080" y="5531760"/>
            <a:ext cx="1258056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081080" y="576000"/>
            <a:ext cx="15176160" cy="1116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1081080" y="2298600"/>
            <a:ext cx="1258056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1081080" y="5531760"/>
            <a:ext cx="1258056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081080" y="576000"/>
            <a:ext cx="15176160" cy="1116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1081080" y="2298600"/>
            <a:ext cx="613908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7527600" y="2298600"/>
            <a:ext cx="613908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1081080" y="5531760"/>
            <a:ext cx="613908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7527600" y="5531760"/>
            <a:ext cx="613908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081080" y="576000"/>
            <a:ext cx="15176160" cy="1116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1081080" y="2298600"/>
            <a:ext cx="405072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5334840" y="2298600"/>
            <a:ext cx="405072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9588240" y="2298600"/>
            <a:ext cx="405072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1081080" y="5531760"/>
            <a:ext cx="405072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5334840" y="5531760"/>
            <a:ext cx="405072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9588240" y="5531760"/>
            <a:ext cx="405072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текст">
  <p:cSld name="Заголовок и текст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7"/>
          <p:cNvSpPr txBox="1">
            <a:spLocks noGrp="1"/>
          </p:cNvSpPr>
          <p:nvPr>
            <p:ph type="title"/>
          </p:nvPr>
        </p:nvSpPr>
        <p:spPr>
          <a:xfrm>
            <a:off x="1081088" y="576000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7"/>
          <p:cNvSpPr txBox="1">
            <a:spLocks noGrp="1"/>
          </p:cNvSpPr>
          <p:nvPr>
            <p:ph type="body" idx="1"/>
          </p:nvPr>
        </p:nvSpPr>
        <p:spPr>
          <a:xfrm>
            <a:off x="1081088" y="2298700"/>
            <a:ext cx="12580936" cy="61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—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—"/>
              <a:defRPr/>
            </a:lvl7pPr>
            <a:lvl8pPr marL="3657600" lvl="7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4114800" lvl="8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23" name="Google Shape;23;p27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7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85118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Заголовок+2 разных текс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7267" y="320406"/>
            <a:ext cx="15407999" cy="1561346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57270" y="9124625"/>
            <a:ext cx="12850809" cy="320399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076121" y="9130195"/>
            <a:ext cx="1291008" cy="314829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Объект 8">
            <a:extLst>
              <a:ext uri="{FF2B5EF4-FFF2-40B4-BE49-F238E27FC236}">
                <a16:creationId xmlns:a16="http://schemas.microsoft.com/office/drawing/2014/main" id="{7F7F2D15-4992-9642-9E17-A2A75DAEBB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57272" y="2518630"/>
            <a:ext cx="4821229" cy="6296575"/>
          </a:xfrm>
        </p:spPr>
        <p:txBody>
          <a:bodyPr tIns="162000"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B0253D-058F-A648-881F-1A279CD1E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19850" y="2518630"/>
            <a:ext cx="9945688" cy="6296575"/>
          </a:xfrm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15295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081080" y="576000"/>
            <a:ext cx="15176160" cy="1116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081080" y="2298600"/>
            <a:ext cx="6139080" cy="618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7527600" y="2298600"/>
            <a:ext cx="6139080" cy="618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Цитата или тез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17815" y="1256249"/>
            <a:ext cx="13487285" cy="5983267"/>
          </a:xfrm>
          <a:prstGeom prst="rect">
            <a:avLst/>
          </a:prstGeom>
        </p:spPr>
        <p:txBody>
          <a:bodyPr tIns="0" bIns="36000" anchor="ctr">
            <a:noAutofit/>
          </a:bodyPr>
          <a:lstStyle>
            <a:lvl1pPr algn="l">
              <a:defRPr sz="8105" b="0">
                <a:solidFill>
                  <a:schemeClr val="tx2"/>
                </a:solidFill>
              </a:defRPr>
            </a:lvl1pPr>
          </a:lstStyle>
          <a:p>
            <a:r>
              <a:rPr lang="ru-RU" dirty="0"/>
              <a:t>Текст тезиса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6113" y="7552168"/>
            <a:ext cx="13488986" cy="943597"/>
          </a:xfrm>
        </p:spPr>
        <p:txBody>
          <a:bodyPr tIns="324000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71"/>
            </a:lvl1pPr>
            <a:lvl2pPr marL="649978" indent="0" algn="ctr">
              <a:buNone/>
              <a:defRPr sz="2844"/>
            </a:lvl2pPr>
            <a:lvl3pPr marL="1299955" indent="0" algn="ctr">
              <a:buNone/>
              <a:defRPr sz="2560"/>
            </a:lvl3pPr>
            <a:lvl4pPr marL="1949931" indent="0" algn="ctr">
              <a:buNone/>
              <a:defRPr sz="2275"/>
            </a:lvl4pPr>
            <a:lvl5pPr marL="2599909" indent="0" algn="ctr">
              <a:buNone/>
              <a:defRPr sz="2275"/>
            </a:lvl5pPr>
            <a:lvl6pPr marL="3249887" indent="0" algn="ctr">
              <a:buNone/>
              <a:defRPr sz="2275"/>
            </a:lvl6pPr>
            <a:lvl7pPr marL="3899863" indent="0" algn="ctr">
              <a:buNone/>
              <a:defRPr sz="2275"/>
            </a:lvl7pPr>
            <a:lvl8pPr marL="4549841" indent="0" algn="ctr">
              <a:buNone/>
              <a:defRPr sz="2275"/>
            </a:lvl8pPr>
            <a:lvl9pPr marL="5199817" indent="0" algn="ctr">
              <a:buNone/>
              <a:defRPr sz="2275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730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7267" y="320406"/>
            <a:ext cx="15407999" cy="1561346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57270" y="9124625"/>
            <a:ext cx="12850809" cy="320399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076121" y="9130195"/>
            <a:ext cx="1291008" cy="314829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02259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2E06294-7376-544B-9995-ED65FAB43191}"/>
              </a:ext>
            </a:extLst>
          </p:cNvPr>
          <p:cNvSpPr/>
          <p:nvPr userDrawn="1"/>
        </p:nvSpPr>
        <p:spPr>
          <a:xfrm>
            <a:off x="0" y="1"/>
            <a:ext cx="17337088" cy="9752013"/>
          </a:xfrm>
          <a:prstGeom prst="rect">
            <a:avLst/>
          </a:prstGeom>
          <a:solidFill>
            <a:schemeClr val="tx1"/>
          </a:solidFill>
          <a:ln w="254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600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FF6C3A93-3776-9246-BD9A-0428B474D73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74851" y="2281116"/>
            <a:ext cx="15390414" cy="637552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Изображение кода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D999C36-D146-374F-9452-C1DCD68F3CA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Нижний колонтитул</a:t>
            </a:r>
            <a:endParaRPr lang="ru-R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C2C7253-DBA4-AC49-BCA1-3890FA491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267" y="320406"/>
            <a:ext cx="15407999" cy="1561346"/>
          </a:xfrm>
          <a:prstGeom prst="rect">
            <a:avLst/>
          </a:prstGeom>
        </p:spPr>
        <p:txBody>
          <a:bodyPr tIns="360000" rIns="0" b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42436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Разделитель">
    <p:bg>
      <p:bgPr>
        <a:solidFill>
          <a:srgbClr val="001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F25555A-CB0B-4244-80D1-173F9AB0C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7701" y="2834178"/>
            <a:ext cx="13809663" cy="3142316"/>
          </a:xfrm>
          <a:prstGeom prst="rect">
            <a:avLst/>
          </a:prstGeom>
        </p:spPr>
        <p:txBody>
          <a:bodyPr tIns="0" bIns="108000" anchor="b">
            <a:noAutofit/>
          </a:bodyPr>
          <a:lstStyle>
            <a:lvl1pPr algn="l">
              <a:defRPr sz="8105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80F0397-0A96-FF4D-A6E1-B49CF1068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6115" y="6295918"/>
            <a:ext cx="13809662" cy="1887195"/>
          </a:xfrm>
        </p:spPr>
        <p:txBody>
          <a:bodyPr tIns="32400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71">
                <a:solidFill>
                  <a:schemeClr val="bg1"/>
                </a:solidFill>
              </a:defRPr>
            </a:lvl1pPr>
            <a:lvl2pPr marL="649978" indent="0" algn="ctr">
              <a:buNone/>
              <a:defRPr sz="2844"/>
            </a:lvl2pPr>
            <a:lvl3pPr marL="1299955" indent="0" algn="ctr">
              <a:buNone/>
              <a:defRPr sz="2560"/>
            </a:lvl3pPr>
            <a:lvl4pPr marL="1949931" indent="0" algn="ctr">
              <a:buNone/>
              <a:defRPr sz="2275"/>
            </a:lvl4pPr>
            <a:lvl5pPr marL="2599909" indent="0" algn="ctr">
              <a:buNone/>
              <a:defRPr sz="2275"/>
            </a:lvl5pPr>
            <a:lvl6pPr marL="3249887" indent="0" algn="ctr">
              <a:buNone/>
              <a:defRPr sz="2275"/>
            </a:lvl6pPr>
            <a:lvl7pPr marL="3899863" indent="0" algn="ctr">
              <a:buNone/>
              <a:defRPr sz="2275"/>
            </a:lvl7pPr>
            <a:lvl8pPr marL="4549841" indent="0" algn="ctr">
              <a:buNone/>
              <a:defRPr sz="2275"/>
            </a:lvl8pPr>
            <a:lvl9pPr marL="5199817" indent="0" algn="ctr">
              <a:buNone/>
              <a:defRPr sz="2275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75535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1081080" y="576000"/>
            <a:ext cx="15176160" cy="1116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subTitle"/>
          </p:nvPr>
        </p:nvSpPr>
        <p:spPr>
          <a:xfrm>
            <a:off x="1081080" y="2298600"/>
            <a:ext cx="12580560" cy="6189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1081080" y="576000"/>
            <a:ext cx="15176160" cy="1116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1081080" y="2298600"/>
            <a:ext cx="12580560" cy="618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1081080" y="576000"/>
            <a:ext cx="15176160" cy="1116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1081080" y="2298600"/>
            <a:ext cx="6139080" cy="618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7527600" y="2298600"/>
            <a:ext cx="6139080" cy="618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1081080" y="576000"/>
            <a:ext cx="15176160" cy="1116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subTitle"/>
          </p:nvPr>
        </p:nvSpPr>
        <p:spPr>
          <a:xfrm>
            <a:off x="1081080" y="576000"/>
            <a:ext cx="15176160" cy="5177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081080" y="576000"/>
            <a:ext cx="15176160" cy="1116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1081080" y="576000"/>
            <a:ext cx="15176160" cy="1116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1081080" y="2298600"/>
            <a:ext cx="613908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7527600" y="2298600"/>
            <a:ext cx="6139080" cy="618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1081080" y="5531760"/>
            <a:ext cx="613908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1081080" y="576000"/>
            <a:ext cx="15176160" cy="1116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1081080" y="2298600"/>
            <a:ext cx="6139080" cy="618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7527600" y="2298600"/>
            <a:ext cx="613908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7527600" y="5531760"/>
            <a:ext cx="613908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1081080" y="576000"/>
            <a:ext cx="15176160" cy="1116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1081080" y="2298600"/>
            <a:ext cx="613908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7527600" y="2298600"/>
            <a:ext cx="613908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1081080" y="5531760"/>
            <a:ext cx="1258056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1081080" y="576000"/>
            <a:ext cx="15176160" cy="1116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1081080" y="2298600"/>
            <a:ext cx="1258056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1081080" y="5531760"/>
            <a:ext cx="1258056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1081080" y="576000"/>
            <a:ext cx="15176160" cy="1116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1081080" y="2298600"/>
            <a:ext cx="613908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7527600" y="2298600"/>
            <a:ext cx="613908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1081080" y="5531760"/>
            <a:ext cx="613908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5"/>
          <p:cNvSpPr>
            <a:spLocks noGrp="1"/>
          </p:cNvSpPr>
          <p:nvPr>
            <p:ph type="body"/>
          </p:nvPr>
        </p:nvSpPr>
        <p:spPr>
          <a:xfrm>
            <a:off x="7527600" y="5531760"/>
            <a:ext cx="613908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1081080" y="576000"/>
            <a:ext cx="15176160" cy="1116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1081080" y="2298600"/>
            <a:ext cx="405072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5334840" y="2298600"/>
            <a:ext cx="405072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9588240" y="2298600"/>
            <a:ext cx="405072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5"/>
          <p:cNvSpPr>
            <a:spLocks noGrp="1"/>
          </p:cNvSpPr>
          <p:nvPr>
            <p:ph type="body"/>
          </p:nvPr>
        </p:nvSpPr>
        <p:spPr>
          <a:xfrm>
            <a:off x="1081080" y="5531760"/>
            <a:ext cx="405072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6"/>
          <p:cNvSpPr>
            <a:spLocks noGrp="1"/>
          </p:cNvSpPr>
          <p:nvPr>
            <p:ph type="body"/>
          </p:nvPr>
        </p:nvSpPr>
        <p:spPr>
          <a:xfrm>
            <a:off x="5334840" y="5531760"/>
            <a:ext cx="405072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7"/>
          <p:cNvSpPr>
            <a:spLocks noGrp="1"/>
          </p:cNvSpPr>
          <p:nvPr>
            <p:ph type="body"/>
          </p:nvPr>
        </p:nvSpPr>
        <p:spPr>
          <a:xfrm>
            <a:off x="9588240" y="5531760"/>
            <a:ext cx="405072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 (тёмно-синий)">
    <p:bg>
      <p:bgPr>
        <a:solidFill>
          <a:srgbClr val="001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68416C-E91A-534A-BCD6-F8B7906F3A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17815" y="1256250"/>
            <a:ext cx="3025357" cy="9729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7701" y="2834178"/>
            <a:ext cx="13809663" cy="3142316"/>
          </a:xfrm>
          <a:prstGeom prst="rect">
            <a:avLst/>
          </a:prstGeom>
        </p:spPr>
        <p:txBody>
          <a:bodyPr tIns="0" bIns="108000" anchor="b">
            <a:noAutofit/>
          </a:bodyPr>
          <a:lstStyle>
            <a:lvl1pPr algn="l">
              <a:defRPr sz="8105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916115" y="6295918"/>
            <a:ext cx="13809662" cy="1887195"/>
          </a:xfrm>
        </p:spPr>
        <p:txBody>
          <a:bodyPr tIns="32400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71">
                <a:solidFill>
                  <a:schemeClr val="bg1"/>
                </a:solidFill>
              </a:defRPr>
            </a:lvl1pPr>
            <a:lvl2pPr marL="649978" indent="0" algn="ctr">
              <a:buNone/>
              <a:defRPr sz="2844"/>
            </a:lvl2pPr>
            <a:lvl3pPr marL="1299955" indent="0" algn="ctr">
              <a:buNone/>
              <a:defRPr sz="2560"/>
            </a:lvl3pPr>
            <a:lvl4pPr marL="1949931" indent="0" algn="ctr">
              <a:buNone/>
              <a:defRPr sz="2275"/>
            </a:lvl4pPr>
            <a:lvl5pPr marL="2599909" indent="0" algn="ctr">
              <a:buNone/>
              <a:defRPr sz="2275"/>
            </a:lvl5pPr>
            <a:lvl6pPr marL="3249887" indent="0" algn="ctr">
              <a:buNone/>
              <a:defRPr sz="2275"/>
            </a:lvl6pPr>
            <a:lvl7pPr marL="3899863" indent="0" algn="ctr">
              <a:buNone/>
              <a:defRPr sz="2275"/>
            </a:lvl7pPr>
            <a:lvl8pPr marL="4549841" indent="0" algn="ctr">
              <a:buNone/>
              <a:defRPr sz="2275"/>
            </a:lvl8pPr>
            <a:lvl9pPr marL="5199817" indent="0" algn="ctr">
              <a:buNone/>
              <a:defRPr sz="2275"/>
            </a:lvl9pPr>
          </a:lstStyle>
          <a:p>
            <a:r>
              <a:rPr lang="ru-RU" dirty="0"/>
              <a:t>Имя и фамилия спикера</a:t>
            </a:r>
          </a:p>
          <a:p>
            <a:r>
              <a:rPr lang="ru-RU" dirty="0"/>
              <a:t>должность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680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1081080" y="576000"/>
            <a:ext cx="15176160" cy="1116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subTitle"/>
          </p:nvPr>
        </p:nvSpPr>
        <p:spPr>
          <a:xfrm>
            <a:off x="1081080" y="2298600"/>
            <a:ext cx="12580560" cy="6189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1081080" y="576000"/>
            <a:ext cx="15176160" cy="1116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1081080" y="2298600"/>
            <a:ext cx="12580560" cy="618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1081080" y="576000"/>
            <a:ext cx="15176160" cy="5177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1081080" y="576000"/>
            <a:ext cx="15176160" cy="1116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1081080" y="2298600"/>
            <a:ext cx="6139080" cy="618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7527600" y="2298600"/>
            <a:ext cx="6139080" cy="618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1081080" y="576000"/>
            <a:ext cx="15176160" cy="1116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subTitle"/>
          </p:nvPr>
        </p:nvSpPr>
        <p:spPr>
          <a:xfrm>
            <a:off x="1081080" y="576000"/>
            <a:ext cx="15176160" cy="5177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1081080" y="576000"/>
            <a:ext cx="15176160" cy="1116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1081080" y="2298600"/>
            <a:ext cx="613908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7527600" y="2298600"/>
            <a:ext cx="6139080" cy="618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 type="body"/>
          </p:nvPr>
        </p:nvSpPr>
        <p:spPr>
          <a:xfrm>
            <a:off x="1081080" y="5531760"/>
            <a:ext cx="613908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1081080" y="576000"/>
            <a:ext cx="15176160" cy="1116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1081080" y="2298600"/>
            <a:ext cx="6139080" cy="618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7527600" y="2298600"/>
            <a:ext cx="613908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4"/>
          <p:cNvSpPr>
            <a:spLocks noGrp="1"/>
          </p:cNvSpPr>
          <p:nvPr>
            <p:ph type="body"/>
          </p:nvPr>
        </p:nvSpPr>
        <p:spPr>
          <a:xfrm>
            <a:off x="7527600" y="5531760"/>
            <a:ext cx="613908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1081080" y="576000"/>
            <a:ext cx="15176160" cy="1116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1081080" y="2298600"/>
            <a:ext cx="613908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body"/>
          </p:nvPr>
        </p:nvSpPr>
        <p:spPr>
          <a:xfrm>
            <a:off x="7527600" y="2298600"/>
            <a:ext cx="613908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 type="body"/>
          </p:nvPr>
        </p:nvSpPr>
        <p:spPr>
          <a:xfrm>
            <a:off x="1081080" y="5531760"/>
            <a:ext cx="1258056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1081080" y="576000"/>
            <a:ext cx="15176160" cy="1116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1081080" y="2298600"/>
            <a:ext cx="1258056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1081080" y="5531760"/>
            <a:ext cx="1258056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1081080" y="576000"/>
            <a:ext cx="15176160" cy="1116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1081080" y="2298600"/>
            <a:ext cx="613908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7527600" y="2298600"/>
            <a:ext cx="613908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 type="body"/>
          </p:nvPr>
        </p:nvSpPr>
        <p:spPr>
          <a:xfrm>
            <a:off x="1081080" y="5531760"/>
            <a:ext cx="613908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5"/>
          <p:cNvSpPr>
            <a:spLocks noGrp="1"/>
          </p:cNvSpPr>
          <p:nvPr>
            <p:ph type="body"/>
          </p:nvPr>
        </p:nvSpPr>
        <p:spPr>
          <a:xfrm>
            <a:off x="7527600" y="5531760"/>
            <a:ext cx="613908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1081080" y="576000"/>
            <a:ext cx="15176160" cy="1116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1081080" y="2298600"/>
            <a:ext cx="405072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5334840" y="2298600"/>
            <a:ext cx="405072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body"/>
          </p:nvPr>
        </p:nvSpPr>
        <p:spPr>
          <a:xfrm>
            <a:off x="9588240" y="2298600"/>
            <a:ext cx="405072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5"/>
          <p:cNvSpPr>
            <a:spLocks noGrp="1"/>
          </p:cNvSpPr>
          <p:nvPr>
            <p:ph type="body"/>
          </p:nvPr>
        </p:nvSpPr>
        <p:spPr>
          <a:xfrm>
            <a:off x="1081080" y="5531760"/>
            <a:ext cx="405072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6"/>
          <p:cNvSpPr>
            <a:spLocks noGrp="1"/>
          </p:cNvSpPr>
          <p:nvPr>
            <p:ph type="body"/>
          </p:nvPr>
        </p:nvSpPr>
        <p:spPr>
          <a:xfrm>
            <a:off x="5334840" y="5531760"/>
            <a:ext cx="405072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7"/>
          <p:cNvSpPr>
            <a:spLocks noGrp="1"/>
          </p:cNvSpPr>
          <p:nvPr>
            <p:ph type="body"/>
          </p:nvPr>
        </p:nvSpPr>
        <p:spPr>
          <a:xfrm>
            <a:off x="9588240" y="5531760"/>
            <a:ext cx="405072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081080" y="576000"/>
            <a:ext cx="15176160" cy="1116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1081080" y="2298600"/>
            <a:ext cx="613908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7527600" y="2298600"/>
            <a:ext cx="6139080" cy="618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1081080" y="5531760"/>
            <a:ext cx="613908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081080" y="576000"/>
            <a:ext cx="15176160" cy="1116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1081080" y="2298600"/>
            <a:ext cx="6139080" cy="618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7527600" y="2298600"/>
            <a:ext cx="613908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7527600" y="5531760"/>
            <a:ext cx="613908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081080" y="576000"/>
            <a:ext cx="15176160" cy="1116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081080" y="2298600"/>
            <a:ext cx="613908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7527600" y="2298600"/>
            <a:ext cx="613908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1081080" y="5531760"/>
            <a:ext cx="12580560" cy="295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664080" y="2298600"/>
            <a:ext cx="11297880" cy="3535560"/>
          </a:xfrm>
          <a:prstGeom prst="rect">
            <a:avLst/>
          </a:prstGeom>
        </p:spPr>
        <p:txBody>
          <a:bodyPr lIns="0" tIns="108000" rIns="0" bIns="0" anchor="b">
            <a:noAutofit/>
          </a:bodyPr>
          <a:lstStyle/>
          <a:p>
            <a:pPr algn="ctr"/>
            <a:r>
              <a:rPr lang="en-US" sz="8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pic>
        <p:nvPicPr>
          <p:cNvPr id="4" name="Google Shape;17;p25"/>
          <p:cNvPicPr/>
          <p:nvPr/>
        </p:nvPicPr>
        <p:blipFill>
          <a:blip r:embed="rId14"/>
          <a:stretch/>
        </p:blipFill>
        <p:spPr>
          <a:xfrm>
            <a:off x="3664080" y="1392840"/>
            <a:ext cx="1896120" cy="1251360"/>
          </a:xfrm>
          <a:prstGeom prst="rect">
            <a:avLst/>
          </a:prstGeom>
          <a:ln>
            <a:noFill/>
          </a:ln>
        </p:spPr>
      </p:pic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866520" y="2281680"/>
            <a:ext cx="15603120" cy="5655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664080" y="2298600"/>
            <a:ext cx="11297880" cy="3535560"/>
          </a:xfrm>
          <a:prstGeom prst="rect">
            <a:avLst/>
          </a:prstGeom>
        </p:spPr>
        <p:txBody>
          <a:bodyPr lIns="0" tIns="108000" rIns="0" bIns="0" anchor="b">
            <a:noAutofit/>
          </a:bodyPr>
          <a:lstStyle/>
          <a:p>
            <a:pPr algn="ctr"/>
            <a:r>
              <a:rPr lang="en-US" sz="6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866520" y="2281680"/>
            <a:ext cx="15603120" cy="5655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74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1081080" y="576000"/>
            <a:ext cx="15176160" cy="1116720"/>
          </a:xfrm>
          <a:prstGeom prst="rect">
            <a:avLst/>
          </a:prstGeom>
        </p:spPr>
        <p:txBody>
          <a:bodyPr lIns="0" tIns="108000" rIns="0" bIns="0">
            <a:noAutofit/>
          </a:bodyPr>
          <a:lstStyle/>
          <a:p>
            <a:pPr algn="ctr"/>
            <a:r>
              <a:rPr lang="en-US" sz="42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1081080" y="2298600"/>
            <a:ext cx="12580560" cy="6189480"/>
          </a:xfrm>
          <a:prstGeom prst="rect">
            <a:avLst/>
          </a:prstGeom>
        </p:spPr>
        <p:txBody>
          <a:bodyPr lIns="0" tIns="108000" rIns="0" bIns="0">
            <a:noAutofit/>
          </a:bodyPr>
          <a:lstStyle/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79" name="PlaceHolder 3"/>
          <p:cNvSpPr>
            <a:spLocks noGrp="1"/>
          </p:cNvSpPr>
          <p:nvPr>
            <p:ph type="ftr"/>
          </p:nvPr>
        </p:nvSpPr>
        <p:spPr>
          <a:xfrm>
            <a:off x="1081080" y="8981640"/>
            <a:ext cx="12580560" cy="323640"/>
          </a:xfrm>
          <a:prstGeom prst="rect">
            <a:avLst/>
          </a:prstGeom>
        </p:spPr>
        <p:txBody>
          <a:bodyPr lIns="0" tIns="0" rIns="0" bIns="61200"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sldNum"/>
          </p:nvPr>
        </p:nvSpPr>
        <p:spPr>
          <a:xfrm>
            <a:off x="15349320" y="8970840"/>
            <a:ext cx="914040" cy="334080"/>
          </a:xfrm>
          <a:prstGeom prst="rect">
            <a:avLst/>
          </a:prstGeom>
        </p:spPr>
        <p:txBody>
          <a:bodyPr lIns="36000" tIns="0" rIns="36000" bIns="5400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AED7D6FD-588F-4828-A664-D10F7EFB6AC2}" type="slidenum">
              <a:rPr lang="ru-RU" sz="1400" b="1" strike="noStrike" spc="-1">
                <a:solidFill>
                  <a:srgbClr val="000000"/>
                </a:solidFill>
                <a:latin typeface="Arial"/>
                <a:ea typeface="Arial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740" r:id="rId13"/>
    <p:sldLayoutId id="2147483742" r:id="rId14"/>
    <p:sldLayoutId id="2147483743" r:id="rId15"/>
    <p:sldLayoutId id="2147483744" r:id="rId16"/>
    <p:sldLayoutId id="2147483745" r:id="rId17"/>
    <p:sldLayoutId id="214748374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866520" y="388800"/>
            <a:ext cx="15603120" cy="162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256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866520" y="2281680"/>
            <a:ext cx="15603120" cy="5655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006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412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805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412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60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412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403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4120" b="1" strike="noStrike" spc="-1">
                <a:solidFill>
                  <a:srgbClr val="005B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420" b="1" strike="noStrike" spc="-1">
                <a:solidFill>
                  <a:srgbClr val="005B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420" b="1" strike="noStrike" spc="-1">
                <a:solidFill>
                  <a:srgbClr val="005B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420" b="1" strike="noStrike" spc="-1">
                <a:solidFill>
                  <a:srgbClr val="005BFF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4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1917720" y="2833920"/>
            <a:ext cx="13809600" cy="3142080"/>
          </a:xfrm>
          <a:prstGeom prst="rect">
            <a:avLst/>
          </a:prstGeom>
        </p:spPr>
        <p:txBody>
          <a:bodyPr lIns="0" tIns="0" rIns="0" bIns="108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ru-RU" sz="11400" b="0" strike="noStrike" spc="-1">
                <a:solidFill>
                  <a:srgbClr val="FFFFFF"/>
                </a:solidFill>
                <a:latin typeface="Arial"/>
              </a:rPr>
              <a:t>Образец заголовка</a:t>
            </a:r>
            <a:endParaRPr lang="ru-RU" sz="1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866520" y="2281680"/>
            <a:ext cx="15603120" cy="5655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006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412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805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412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60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412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403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4120" b="1" strike="noStrike" spc="-1">
                <a:solidFill>
                  <a:srgbClr val="005B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420" b="1" strike="noStrike" spc="-1">
                <a:solidFill>
                  <a:srgbClr val="005B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420" b="1" strike="noStrike" spc="-1">
                <a:solidFill>
                  <a:srgbClr val="005B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420" b="1" strike="noStrike" spc="-1">
                <a:solidFill>
                  <a:srgbClr val="005BFF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akura313/new_rep.gi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73947aa073_0_1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35997" tIns="0" rIns="35997" bIns="53996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10</a:t>
            </a:fld>
            <a:endParaRPr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88CF1FF7-9200-5443-B864-F8DC31A9F29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863725" y="2413692"/>
            <a:ext cx="4821229" cy="6296575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1500"/>
              </a:spcBef>
              <a:buSzPts val="2400"/>
              <a:buNone/>
            </a:pPr>
            <a:r>
              <a:rPr lang="en-US" dirty="0">
                <a:latin typeface="GT Eesti Pro Display Light" pitchFamily="2" charset="0"/>
              </a:rPr>
              <a:t>- </a:t>
            </a:r>
            <a:r>
              <a:rPr lang="ru-RU" dirty="0">
                <a:latin typeface="GT Eesti Pro Display Light" pitchFamily="2" charset="0"/>
              </a:rPr>
              <a:t>бесконечное количество приватных </a:t>
            </a:r>
            <a:r>
              <a:rPr lang="ru-RU" dirty="0" err="1">
                <a:latin typeface="GT Eesti Pro Display Light" pitchFamily="2" charset="0"/>
              </a:rPr>
              <a:t>репозиториев</a:t>
            </a:r>
            <a:endParaRPr lang="ru-RU" dirty="0">
              <a:latin typeface="GT Eesti Pro Display Light" pitchFamily="2" charset="0"/>
            </a:endParaRPr>
          </a:p>
          <a:p>
            <a:pPr marL="342900" lvl="0" indent="-342900">
              <a:lnSpc>
                <a:spcPct val="100000"/>
              </a:lnSpc>
              <a:spcBef>
                <a:spcPts val="1500"/>
              </a:spcBef>
              <a:buSzPts val="2400"/>
              <a:buFont typeface="Arial"/>
              <a:buChar char="-"/>
            </a:pPr>
            <a:r>
              <a:rPr lang="ru-RU" dirty="0">
                <a:latin typeface="GT Eesti Pro Display Light" pitchFamily="2" charset="0"/>
              </a:rPr>
              <a:t>для регистрации можно использовать </a:t>
            </a:r>
            <a:r>
              <a:rPr lang="en" dirty="0">
                <a:latin typeface="GT Eesti Pro Display Light" pitchFamily="2" charset="0"/>
              </a:rPr>
              <a:t>Google – </a:t>
            </a:r>
            <a:r>
              <a:rPr lang="ru-RU" dirty="0">
                <a:latin typeface="GT Eesti Pro Display Light" pitchFamily="2" charset="0"/>
              </a:rPr>
              <a:t>аккаунт</a:t>
            </a:r>
          </a:p>
          <a:p>
            <a:pPr marL="342900" lvl="0" indent="-342900">
              <a:lnSpc>
                <a:spcPct val="100000"/>
              </a:lnSpc>
              <a:spcBef>
                <a:spcPts val="1500"/>
              </a:spcBef>
              <a:buSzPts val="2400"/>
              <a:buFont typeface="Arial"/>
              <a:buChar char="-"/>
            </a:pPr>
            <a:r>
              <a:rPr lang="ru-RU" dirty="0">
                <a:latin typeface="GT Eesti Pro Display Light" pitchFamily="2" charset="0"/>
              </a:rPr>
              <a:t>возможность подвязать свой домен к аккаунту</a:t>
            </a:r>
          </a:p>
          <a:p>
            <a:pPr marL="342900" lvl="0" indent="-342900">
              <a:lnSpc>
                <a:spcPct val="100000"/>
              </a:lnSpc>
              <a:spcBef>
                <a:spcPts val="1500"/>
              </a:spcBef>
              <a:buSzPts val="2400"/>
              <a:buFont typeface="Arial"/>
              <a:buChar char="-"/>
            </a:pPr>
            <a:r>
              <a:rPr lang="ru-RU" dirty="0">
                <a:latin typeface="GT Eesti Pro Display Light" pitchFamily="2" charset="0"/>
              </a:rPr>
              <a:t>очень простой интерфейс без всего лишнего»</a:t>
            </a:r>
          </a:p>
          <a:p>
            <a:pPr marL="343080" indent="-342720">
              <a:lnSpc>
                <a:spcPct val="100000"/>
              </a:lnSpc>
              <a:spcBef>
                <a:spcPts val="1500"/>
              </a:spcBef>
              <a:buClr>
                <a:srgbClr val="005BFF"/>
              </a:buClr>
              <a:buFont typeface="Arial"/>
              <a:buChar char="-"/>
            </a:pPr>
            <a:r>
              <a:rPr lang="ru-RU" b="1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Недостатки:</a:t>
            </a:r>
          </a:p>
          <a:p>
            <a:pPr marL="343080" indent="-342720">
              <a:lnSpc>
                <a:spcPct val="100000"/>
              </a:lnSpc>
              <a:spcBef>
                <a:spcPts val="1500"/>
              </a:spcBef>
              <a:buClr>
                <a:srgbClr val="005BFF"/>
              </a:buClr>
              <a:buFont typeface="Arial"/>
              <a:buChar char="-"/>
            </a:pPr>
            <a:r>
              <a:rPr lang="ru-RU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Ведро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ECFAE37C-E3E3-7C45-A77C-69A06F6D93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63725" y="454321"/>
            <a:ext cx="15407999" cy="1561346"/>
          </a:xfrm>
          <a:prstGeom prst="rect">
            <a:avLst/>
          </a:prstGeom>
          <a:noFill/>
          <a:ln>
            <a:noFill/>
          </a:ln>
        </p:spPr>
        <p:txBody>
          <a:bodyPr lIns="0" tIns="108000" rIns="0" bIns="0">
            <a:noAutofit/>
          </a:bodyPr>
          <a:lstStyle/>
          <a:p>
            <a:pPr>
              <a:tabLst>
                <a:tab pos="0" algn="l"/>
              </a:tabLst>
            </a:pPr>
            <a:r>
              <a:rPr lang="en-US" sz="4200" b="1" spc="-1" dirty="0">
                <a:solidFill>
                  <a:srgbClr val="000000"/>
                </a:solidFill>
                <a:latin typeface="GT Eesti Pro Display Bold"/>
                <a:ea typeface="Arial"/>
              </a:rPr>
              <a:t>Bitbucket</a:t>
            </a:r>
            <a:endParaRPr lang="en-US" sz="4200" spc="-1" dirty="0">
              <a:solidFill>
                <a:srgbClr val="000000"/>
              </a:solidFill>
            </a:endParaRP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D562D5F9-1A4F-FA4A-AF12-1B6462AA464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981" y="306989"/>
            <a:ext cx="8421148" cy="8421148"/>
          </a:xfrm>
        </p:spPr>
      </p:pic>
    </p:spTree>
    <p:extLst>
      <p:ext uri="{BB962C8B-B14F-4D97-AF65-F5344CB8AC3E}">
        <p14:creationId xmlns:p14="http://schemas.microsoft.com/office/powerpoint/2010/main" val="1772975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910599" y="446733"/>
            <a:ext cx="15176160" cy="1116720"/>
          </a:xfrm>
          <a:prstGeom prst="rect">
            <a:avLst/>
          </a:prstGeom>
          <a:noFill/>
          <a:ln>
            <a:noFill/>
          </a:ln>
        </p:spPr>
        <p:txBody>
          <a:bodyPr lIns="0" tIns="108000" rIns="0" bIns="0">
            <a:noAutofit/>
          </a:bodyPr>
          <a:lstStyle/>
          <a:p>
            <a:pPr algn="ctr">
              <a:lnSpc>
                <a:spcPct val="90000"/>
              </a:lnSpc>
              <a:tabLst>
                <a:tab pos="0" algn="l"/>
              </a:tabLst>
            </a:pPr>
            <a:r>
              <a:rPr lang="ru-RU" sz="4200" b="1" strike="noStrike" spc="-1" dirty="0" err="1">
                <a:solidFill>
                  <a:srgbClr val="000000"/>
                </a:solidFill>
                <a:latin typeface="GT Eesti Pro Display Bold" pitchFamily="2" charset="0"/>
                <a:ea typeface="Arial"/>
              </a:rPr>
              <a:t>Git</a:t>
            </a:r>
            <a:r>
              <a:rPr lang="ru-RU" sz="4200" b="1" strike="noStrike" spc="-1" dirty="0">
                <a:solidFill>
                  <a:srgbClr val="000000"/>
                </a:solidFill>
                <a:latin typeface="GT Eesti Pro Display Bold" pitchFamily="2" charset="0"/>
                <a:ea typeface="Arial"/>
              </a:rPr>
              <a:t> – распределенная система управления версиями</a:t>
            </a:r>
            <a:endParaRPr lang="en-US" sz="4200" b="0" strike="noStrike" spc="-1" dirty="0">
              <a:solidFill>
                <a:srgbClr val="000000"/>
              </a:solidFill>
              <a:latin typeface="GT Eesti Pro Display" pitchFamily="2" charset="0"/>
            </a:endParaRPr>
          </a:p>
        </p:txBody>
      </p:sp>
      <p:sp>
        <p:nvSpPr>
          <p:cNvPr id="322" name="TextShape 3"/>
          <p:cNvSpPr txBox="1"/>
          <p:nvPr/>
        </p:nvSpPr>
        <p:spPr>
          <a:xfrm>
            <a:off x="15349320" y="8970840"/>
            <a:ext cx="914040" cy="334080"/>
          </a:xfrm>
          <a:prstGeom prst="rect">
            <a:avLst/>
          </a:prstGeom>
          <a:noFill/>
          <a:ln>
            <a:noFill/>
          </a:ln>
        </p:spPr>
        <p:txBody>
          <a:bodyPr lIns="36000" tIns="0" rIns="36000" bIns="5400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C56291F5-434E-4810-94E5-5B2940CC1949}" type="slidenum">
              <a:rPr lang="ru-RU" sz="1400" b="1" strike="noStrike" spc="-1">
                <a:solidFill>
                  <a:srgbClr val="000000"/>
                </a:solidFill>
                <a:latin typeface="Arial"/>
                <a:ea typeface="Arial"/>
              </a:rPr>
              <a:t>11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323" name="CustomShape 4"/>
          <p:cNvSpPr/>
          <p:nvPr/>
        </p:nvSpPr>
        <p:spPr>
          <a:xfrm>
            <a:off x="1863725" y="2410483"/>
            <a:ext cx="11746080" cy="694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08000" rIns="0" bIns="108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3400" b="0" strike="noStrike" spc="-1" dirty="0">
                <a:solidFill>
                  <a:srgbClr val="000000"/>
                </a:solidFill>
                <a:latin typeface="GT Eesti Pro Display Light"/>
                <a:ea typeface="Arial"/>
              </a:rPr>
              <a:t>Разберем несколько основных команд, которые используются для работы с </a:t>
            </a:r>
            <a:r>
              <a:rPr lang="ru-RU" sz="3400" b="0" strike="noStrike" spc="-1" dirty="0" err="1">
                <a:solidFill>
                  <a:srgbClr val="000000"/>
                </a:solidFill>
                <a:latin typeface="GT Eesti Pro Display Light"/>
                <a:ea typeface="Arial"/>
              </a:rPr>
              <a:t>git</a:t>
            </a:r>
            <a:r>
              <a:rPr lang="ru-RU" sz="3400" b="0" strike="noStrike" spc="-1" dirty="0">
                <a:solidFill>
                  <a:srgbClr val="000000"/>
                </a:solidFill>
                <a:latin typeface="GT Eesti Pro Display Light"/>
                <a:ea typeface="Arial"/>
              </a:rPr>
              <a:t>:</a:t>
            </a:r>
            <a:endParaRPr lang="en-US" sz="34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34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3400" b="0" strike="noStrike" spc="-1" dirty="0" err="1">
                <a:solidFill>
                  <a:srgbClr val="000000"/>
                </a:solidFill>
                <a:latin typeface="JetBrains Mono Medium"/>
                <a:ea typeface="Arial"/>
              </a:rPr>
              <a:t>git</a:t>
            </a:r>
            <a:r>
              <a:rPr lang="ru-RU" sz="3400" b="0" strike="noStrike" spc="-1" dirty="0">
                <a:solidFill>
                  <a:srgbClr val="000000"/>
                </a:solidFill>
                <a:latin typeface="JetBrains Mono Medium"/>
                <a:ea typeface="Arial"/>
              </a:rPr>
              <a:t> </a:t>
            </a:r>
            <a:r>
              <a:rPr lang="ru-RU" sz="3400" b="0" strike="noStrike" spc="-1" dirty="0" err="1">
                <a:solidFill>
                  <a:srgbClr val="000000"/>
                </a:solidFill>
                <a:latin typeface="JetBrains Mono Medium"/>
                <a:ea typeface="Arial"/>
              </a:rPr>
              <a:t>init</a:t>
            </a:r>
            <a:r>
              <a:rPr lang="ru-RU" sz="3400" b="0" strike="noStrike" spc="-1" dirty="0">
                <a:solidFill>
                  <a:srgbClr val="000000"/>
                </a:solidFill>
                <a:latin typeface="JetBrains Mono Medium"/>
                <a:ea typeface="Arial"/>
              </a:rPr>
              <a:t> </a:t>
            </a:r>
            <a:r>
              <a:rPr lang="ru-RU" sz="3400" b="0" strike="noStrike" spc="-1" dirty="0">
                <a:solidFill>
                  <a:srgbClr val="000000"/>
                </a:solidFill>
                <a:latin typeface="GT Eesti Pro Display Light"/>
                <a:ea typeface="Arial"/>
              </a:rPr>
              <a:t>– и гит начинает отслеживать изменения в файлах. Без нее другие команды работать не будут</a:t>
            </a:r>
            <a:endParaRPr lang="en-US" sz="34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34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3400" b="0" strike="noStrike" spc="-1" dirty="0" err="1">
                <a:solidFill>
                  <a:srgbClr val="000000"/>
                </a:solidFill>
                <a:latin typeface="JetBrains Mono Medium"/>
                <a:ea typeface="Arial"/>
              </a:rPr>
              <a:t>git</a:t>
            </a:r>
            <a:r>
              <a:rPr lang="ru-RU" sz="3400" b="0" strike="noStrike" spc="-1" dirty="0">
                <a:solidFill>
                  <a:srgbClr val="000000"/>
                </a:solidFill>
                <a:latin typeface="JetBrains Mono Medium"/>
                <a:ea typeface="Arial"/>
              </a:rPr>
              <a:t> </a:t>
            </a:r>
            <a:r>
              <a:rPr lang="ru-RU" sz="3400" b="0" strike="noStrike" spc="-1" dirty="0" err="1">
                <a:solidFill>
                  <a:srgbClr val="000000"/>
                </a:solidFill>
                <a:latin typeface="JetBrains Mono Medium"/>
                <a:ea typeface="Arial"/>
              </a:rPr>
              <a:t>add</a:t>
            </a:r>
            <a:r>
              <a:rPr lang="ru-RU" sz="3400" b="0" strike="noStrike" spc="-1" dirty="0">
                <a:solidFill>
                  <a:srgbClr val="000000"/>
                </a:solidFill>
                <a:latin typeface="JetBrains Mono Medium"/>
                <a:ea typeface="Arial"/>
              </a:rPr>
              <a:t>  &lt;имя файла&gt; </a:t>
            </a:r>
            <a:r>
              <a:rPr lang="ru-RU" sz="3400" b="0" strike="noStrike" spc="-1" dirty="0">
                <a:solidFill>
                  <a:srgbClr val="000000"/>
                </a:solidFill>
                <a:latin typeface="GT Eesti Pro Display Light"/>
                <a:ea typeface="Arial"/>
              </a:rPr>
              <a:t>– добавить файл в слежение</a:t>
            </a:r>
            <a:endParaRPr lang="en-US" sz="34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34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3400" b="0" strike="noStrike" spc="-1" dirty="0" err="1">
                <a:solidFill>
                  <a:srgbClr val="000000"/>
                </a:solidFill>
                <a:latin typeface="JetBrains Mono Medium"/>
                <a:ea typeface="Arial"/>
              </a:rPr>
              <a:t>git</a:t>
            </a:r>
            <a:r>
              <a:rPr lang="ru-RU" sz="3400" b="0" strike="noStrike" spc="-1" dirty="0">
                <a:solidFill>
                  <a:srgbClr val="000000"/>
                </a:solidFill>
                <a:latin typeface="JetBrains Mono Medium"/>
                <a:ea typeface="Arial"/>
              </a:rPr>
              <a:t> </a:t>
            </a:r>
            <a:r>
              <a:rPr lang="ru-RU" sz="3400" b="0" strike="noStrike" spc="-1" dirty="0" err="1">
                <a:solidFill>
                  <a:srgbClr val="000000"/>
                </a:solidFill>
                <a:latin typeface="JetBrains Mono Medium"/>
                <a:ea typeface="Arial"/>
              </a:rPr>
              <a:t>commit</a:t>
            </a:r>
            <a:r>
              <a:rPr lang="ru-RU" sz="3400" b="0" strike="noStrike" spc="-1" dirty="0">
                <a:solidFill>
                  <a:srgbClr val="000000"/>
                </a:solidFill>
                <a:latin typeface="JetBrains Mono Medium"/>
                <a:ea typeface="Arial"/>
              </a:rPr>
              <a:t> -</a:t>
            </a:r>
            <a:r>
              <a:rPr lang="ru-RU" sz="3400" b="0" strike="noStrike" spc="-1" dirty="0" err="1">
                <a:solidFill>
                  <a:srgbClr val="000000"/>
                </a:solidFill>
                <a:latin typeface="JetBrains Mono Medium"/>
                <a:ea typeface="Arial"/>
              </a:rPr>
              <a:t>m</a:t>
            </a:r>
            <a:r>
              <a:rPr lang="ru-RU" sz="3400" b="0" strike="noStrike" spc="-1" dirty="0">
                <a:solidFill>
                  <a:srgbClr val="000000"/>
                </a:solidFill>
                <a:latin typeface="JetBrains Mono Medium"/>
                <a:ea typeface="Arial"/>
              </a:rPr>
              <a:t> &lt;сообщение пользователя&gt;</a:t>
            </a:r>
            <a:endParaRPr lang="en-US" sz="34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34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3400" b="0" strike="noStrike" spc="-1" dirty="0">
                <a:solidFill>
                  <a:srgbClr val="000000"/>
                </a:solidFill>
                <a:latin typeface="GT Eesti Pro Display Light"/>
                <a:ea typeface="Arial"/>
              </a:rPr>
              <a:t> </a:t>
            </a:r>
            <a:endParaRPr lang="en-US" sz="3400" b="0" strike="noStrike" spc="-1" dirty="0">
              <a:latin typeface="Arial"/>
            </a:endParaRPr>
          </a:p>
        </p:txBody>
      </p:sp>
      <p:pic>
        <p:nvPicPr>
          <p:cNvPr id="7" name="Google Shape;193;p3">
            <a:extLst>
              <a:ext uri="{FF2B5EF4-FFF2-40B4-BE49-F238E27FC236}">
                <a16:creationId xmlns:a16="http://schemas.microsoft.com/office/drawing/2014/main" id="{76149AE8-6187-D846-BB4E-83B63E9DEE9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3746960" y="7533698"/>
            <a:ext cx="3204720" cy="1338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Shape 3"/>
          <p:cNvSpPr txBox="1"/>
          <p:nvPr/>
        </p:nvSpPr>
        <p:spPr>
          <a:xfrm>
            <a:off x="15349320" y="8970840"/>
            <a:ext cx="914040" cy="334080"/>
          </a:xfrm>
          <a:prstGeom prst="rect">
            <a:avLst/>
          </a:prstGeom>
          <a:noFill/>
          <a:ln>
            <a:noFill/>
          </a:ln>
        </p:spPr>
        <p:txBody>
          <a:bodyPr lIns="36000" tIns="0" rIns="36000" bIns="5400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643C19B-CA4E-4A87-AFD7-45414FAE2BC5}" type="slidenum">
              <a:rPr lang="ru-RU" sz="1400" b="1" strike="noStrike" spc="-1">
                <a:solidFill>
                  <a:srgbClr val="000000"/>
                </a:solidFill>
                <a:latin typeface="Arial"/>
                <a:ea typeface="Arial"/>
              </a:rPr>
              <a:t>12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327" name="CustomShape 4"/>
          <p:cNvSpPr/>
          <p:nvPr/>
        </p:nvSpPr>
        <p:spPr>
          <a:xfrm>
            <a:off x="1863725" y="2481893"/>
            <a:ext cx="11746080" cy="31727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08000" rIns="0" bIns="108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3200" b="0" strike="noStrike" spc="-1" dirty="0">
                <a:solidFill>
                  <a:srgbClr val="000000"/>
                </a:solidFill>
                <a:latin typeface="GT Eesti Pro Display Light"/>
                <a:ea typeface="Consolas"/>
              </a:rPr>
              <a:t>Дальше нам надо подвязать наш </a:t>
            </a:r>
            <a:r>
              <a:rPr lang="ru-RU" sz="3200" b="0" strike="noStrike" spc="-1" dirty="0" err="1">
                <a:solidFill>
                  <a:srgbClr val="000000"/>
                </a:solidFill>
                <a:latin typeface="GT Eesti Pro Display Light"/>
                <a:ea typeface="Consolas"/>
              </a:rPr>
              <a:t>репозиторий</a:t>
            </a:r>
            <a:r>
              <a:rPr lang="ru-RU" sz="3200" b="0" strike="noStrike" spc="-1" dirty="0">
                <a:solidFill>
                  <a:srgbClr val="000000"/>
                </a:solidFill>
                <a:latin typeface="GT Eesti Pro Display Light"/>
                <a:ea typeface="Consolas"/>
              </a:rPr>
              <a:t> к нашему удаленному серверу. Для этого проходим в </a:t>
            </a:r>
            <a:r>
              <a:rPr lang="ru-RU" sz="3200" b="0" strike="noStrike" spc="-1" dirty="0" err="1">
                <a:solidFill>
                  <a:srgbClr val="000000"/>
                </a:solidFill>
                <a:latin typeface="GT Eesti Pro Display Light"/>
                <a:ea typeface="Consolas"/>
              </a:rPr>
              <a:t>Github</a:t>
            </a:r>
            <a:r>
              <a:rPr lang="ru-RU" sz="3200" b="0" strike="noStrike" spc="-1" dirty="0">
                <a:solidFill>
                  <a:srgbClr val="000000"/>
                </a:solidFill>
                <a:latin typeface="GT Eesti Pro Display Light"/>
                <a:ea typeface="Consolas"/>
              </a:rPr>
              <a:t> и создаем себе новый </a:t>
            </a:r>
            <a:r>
              <a:rPr lang="ru-RU" sz="3200" b="0" strike="noStrike" spc="-1" dirty="0" err="1">
                <a:solidFill>
                  <a:srgbClr val="000000"/>
                </a:solidFill>
                <a:latin typeface="GT Eesti Pro Display Light"/>
                <a:ea typeface="Consolas"/>
              </a:rPr>
              <a:t>репозиторий</a:t>
            </a:r>
            <a:endParaRPr lang="en-US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3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lang="en-US" sz="3200" b="0" strike="noStrike" spc="-1" dirty="0">
              <a:latin typeface="Arial"/>
            </a:endParaRPr>
          </a:p>
        </p:txBody>
      </p:sp>
      <p:pic>
        <p:nvPicPr>
          <p:cNvPr id="328" name="Google Shape;265;p10"/>
          <p:cNvPicPr/>
          <p:nvPr/>
        </p:nvPicPr>
        <p:blipFill>
          <a:blip r:embed="rId2"/>
          <a:stretch/>
        </p:blipFill>
        <p:spPr>
          <a:xfrm>
            <a:off x="1749721" y="4637880"/>
            <a:ext cx="10175400" cy="4500000"/>
          </a:xfrm>
          <a:prstGeom prst="rect">
            <a:avLst/>
          </a:prstGeom>
          <a:ln>
            <a:noFill/>
          </a:ln>
        </p:spPr>
      </p:pic>
      <p:pic>
        <p:nvPicPr>
          <p:cNvPr id="8" name="Google Shape;193;p3">
            <a:extLst>
              <a:ext uri="{FF2B5EF4-FFF2-40B4-BE49-F238E27FC236}">
                <a16:creationId xmlns:a16="http://schemas.microsoft.com/office/drawing/2014/main" id="{5E8B6FCC-A3E5-1549-8F95-04424A25676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3746960" y="7533698"/>
            <a:ext cx="3204720" cy="1338840"/>
          </a:xfrm>
          <a:prstGeom prst="rect">
            <a:avLst/>
          </a:prstGeom>
          <a:ln>
            <a:noFill/>
          </a:ln>
        </p:spPr>
      </p:pic>
      <p:sp>
        <p:nvSpPr>
          <p:cNvPr id="10" name="TextShape 1">
            <a:extLst>
              <a:ext uri="{FF2B5EF4-FFF2-40B4-BE49-F238E27FC236}">
                <a16:creationId xmlns:a16="http://schemas.microsoft.com/office/drawing/2014/main" id="{BB5B4DB5-26AF-2C47-8C0D-AD859F09F8E2}"/>
              </a:ext>
            </a:extLst>
          </p:cNvPr>
          <p:cNvSpPr txBox="1"/>
          <p:nvPr/>
        </p:nvSpPr>
        <p:spPr>
          <a:xfrm>
            <a:off x="941595" y="447093"/>
            <a:ext cx="15176160" cy="1116720"/>
          </a:xfrm>
          <a:prstGeom prst="rect">
            <a:avLst/>
          </a:prstGeom>
          <a:noFill/>
          <a:ln>
            <a:noFill/>
          </a:ln>
        </p:spPr>
        <p:txBody>
          <a:bodyPr lIns="0" tIns="108000" rIns="0" bIns="0">
            <a:noAutofit/>
          </a:bodyPr>
          <a:lstStyle/>
          <a:p>
            <a:pPr algn="ctr">
              <a:lnSpc>
                <a:spcPct val="90000"/>
              </a:lnSpc>
              <a:tabLst>
                <a:tab pos="0" algn="l"/>
              </a:tabLst>
            </a:pPr>
            <a:r>
              <a:rPr lang="ru-RU" sz="4200" b="1" strike="noStrike" spc="-1" dirty="0" err="1">
                <a:solidFill>
                  <a:srgbClr val="000000"/>
                </a:solidFill>
                <a:latin typeface="GT Eesti Pro Display Bold" pitchFamily="2" charset="0"/>
                <a:ea typeface="Arial"/>
              </a:rPr>
              <a:t>Git</a:t>
            </a:r>
            <a:r>
              <a:rPr lang="ru-RU" sz="4200" b="1" strike="noStrike" spc="-1" dirty="0">
                <a:solidFill>
                  <a:srgbClr val="000000"/>
                </a:solidFill>
                <a:latin typeface="GT Eesti Pro Display Bold" pitchFamily="2" charset="0"/>
                <a:ea typeface="Arial"/>
              </a:rPr>
              <a:t> – распределенная система управления версиями</a:t>
            </a:r>
            <a:endParaRPr lang="en-US" sz="4200" b="0" strike="noStrike" spc="-1" dirty="0">
              <a:solidFill>
                <a:srgbClr val="000000"/>
              </a:solidFill>
              <a:latin typeface="GT Eesti Pro Display" pitchFamily="2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TextShape 2"/>
          <p:cNvSpPr txBox="1"/>
          <p:nvPr/>
        </p:nvSpPr>
        <p:spPr>
          <a:xfrm>
            <a:off x="15349320" y="8970840"/>
            <a:ext cx="914040" cy="334080"/>
          </a:xfrm>
          <a:prstGeom prst="rect">
            <a:avLst/>
          </a:prstGeom>
          <a:noFill/>
          <a:ln>
            <a:noFill/>
          </a:ln>
        </p:spPr>
        <p:txBody>
          <a:bodyPr lIns="36000" tIns="0" rIns="36000" bIns="5400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C13C582A-06FB-40F5-BB74-F09AFFC77EC8}" type="slidenum">
              <a:rPr lang="ru-RU" sz="1400" b="1" strike="noStrike" spc="-1">
                <a:solidFill>
                  <a:srgbClr val="000000"/>
                </a:solidFill>
                <a:latin typeface="Arial"/>
                <a:ea typeface="Arial"/>
              </a:rPr>
              <a:t>13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332" name="CustomShape 3"/>
          <p:cNvSpPr/>
          <p:nvPr/>
        </p:nvSpPr>
        <p:spPr>
          <a:xfrm>
            <a:off x="1915560" y="2451404"/>
            <a:ext cx="11746080" cy="63736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08000" rIns="0" bIns="108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3600" b="0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Consolas"/>
                <a:cs typeface="Arial" panose="020B0604020202020204" pitchFamily="34" charset="0"/>
              </a:rPr>
              <a:t>После этого вам нужно связать наш удаленный </a:t>
            </a:r>
            <a:r>
              <a:rPr lang="ru-RU" sz="3600" b="0" strike="noStrike" spc="-1" dirty="0" err="1">
                <a:solidFill>
                  <a:srgbClr val="000000"/>
                </a:solidFill>
                <a:latin typeface="Arial" panose="020B0604020202020204" pitchFamily="34" charset="0"/>
                <a:ea typeface="Consolas"/>
                <a:cs typeface="Arial" panose="020B0604020202020204" pitchFamily="34" charset="0"/>
              </a:rPr>
              <a:t>репозиторий</a:t>
            </a:r>
            <a:r>
              <a:rPr lang="ru-RU" sz="3600" b="0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Consolas"/>
                <a:cs typeface="Arial" panose="020B0604020202020204" pitchFamily="34" charset="0"/>
              </a:rPr>
              <a:t> с локальным </a:t>
            </a:r>
            <a:r>
              <a:rPr lang="ru-RU" sz="3600" b="0" strike="noStrike" spc="-1" dirty="0" err="1">
                <a:solidFill>
                  <a:srgbClr val="000000"/>
                </a:solidFill>
                <a:latin typeface="Arial" panose="020B0604020202020204" pitchFamily="34" charset="0"/>
                <a:ea typeface="Consolas"/>
                <a:cs typeface="Arial" panose="020B0604020202020204" pitchFamily="34" charset="0"/>
              </a:rPr>
              <a:t>репозиторием</a:t>
            </a:r>
            <a:r>
              <a:rPr lang="ru-RU" sz="3600" b="0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Consolas"/>
                <a:cs typeface="Arial" panose="020B0604020202020204" pitchFamily="34" charset="0"/>
              </a:rPr>
              <a:t>:</a:t>
            </a:r>
            <a:endParaRPr lang="en-US" sz="3600" b="0" strike="noStrike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2400" b="1" strike="noStrike" spc="-1" dirty="0" err="1">
                <a:solidFill>
                  <a:srgbClr val="000000"/>
                </a:solidFill>
                <a:latin typeface="JetBrains Mono" panose="020B0509020102050004" pitchFamily="49" charset="0"/>
                <a:ea typeface="Arial"/>
              </a:rPr>
              <a:t>git</a:t>
            </a:r>
            <a:r>
              <a:rPr lang="ru-RU" sz="2400" b="1" strike="noStrike" spc="-1" dirty="0">
                <a:solidFill>
                  <a:srgbClr val="000000"/>
                </a:solidFill>
                <a:latin typeface="JetBrains Mono" panose="020B0509020102050004" pitchFamily="49" charset="0"/>
                <a:ea typeface="Arial"/>
              </a:rPr>
              <a:t> </a:t>
            </a:r>
            <a:r>
              <a:rPr lang="ru-RU" sz="2400" b="1" strike="noStrike" spc="-1" dirty="0" err="1">
                <a:solidFill>
                  <a:srgbClr val="000000"/>
                </a:solidFill>
                <a:latin typeface="JetBrains Mono" panose="020B0509020102050004" pitchFamily="49" charset="0"/>
                <a:ea typeface="Arial"/>
              </a:rPr>
              <a:t>remote</a:t>
            </a:r>
            <a:r>
              <a:rPr lang="ru-RU" sz="2400" b="1" strike="noStrike" spc="-1" dirty="0">
                <a:solidFill>
                  <a:srgbClr val="000000"/>
                </a:solidFill>
                <a:latin typeface="JetBrains Mono" panose="020B0509020102050004" pitchFamily="49" charset="0"/>
                <a:ea typeface="Arial"/>
              </a:rPr>
              <a:t> </a:t>
            </a:r>
            <a:r>
              <a:rPr lang="ru-RU" sz="2400" b="1" strike="noStrike" spc="-1" dirty="0" err="1">
                <a:solidFill>
                  <a:srgbClr val="000000"/>
                </a:solidFill>
                <a:latin typeface="JetBrains Mono" panose="020B0509020102050004" pitchFamily="49" charset="0"/>
                <a:ea typeface="Arial"/>
              </a:rPr>
              <a:t>add</a:t>
            </a:r>
            <a:r>
              <a:rPr lang="ru-RU" sz="2400" b="1" strike="noStrike" spc="-1" dirty="0">
                <a:solidFill>
                  <a:srgbClr val="000000"/>
                </a:solidFill>
                <a:latin typeface="JetBrains Mono" panose="020B0509020102050004" pitchFamily="49" charset="0"/>
                <a:ea typeface="Arial"/>
              </a:rPr>
              <a:t> </a:t>
            </a:r>
            <a:r>
              <a:rPr lang="ru-RU" sz="2400" b="1" strike="noStrike" spc="-1" dirty="0" err="1">
                <a:solidFill>
                  <a:srgbClr val="000000"/>
                </a:solidFill>
                <a:latin typeface="JetBrains Mono" panose="020B0509020102050004" pitchFamily="49" charset="0"/>
                <a:ea typeface="Arial"/>
              </a:rPr>
              <a:t>origin</a:t>
            </a:r>
            <a:r>
              <a:rPr lang="ru-RU" sz="2400" b="1" strike="noStrike" spc="-1" dirty="0">
                <a:solidFill>
                  <a:srgbClr val="000000"/>
                </a:solidFill>
                <a:latin typeface="JetBrains Mono" panose="020B0509020102050004" pitchFamily="49" charset="0"/>
                <a:ea typeface="Arial"/>
              </a:rPr>
              <a:t> </a:t>
            </a:r>
            <a:r>
              <a:rPr lang="ru-RU" sz="2400" b="1" u="sng" strike="noStrike" spc="-1" dirty="0">
                <a:solidFill>
                  <a:srgbClr val="000000"/>
                </a:solidFill>
                <a:uFillTx/>
                <a:latin typeface="JetBrains Mono" panose="020B0509020102050004" pitchFamily="49" charset="0"/>
                <a:ea typeface="Arial"/>
                <a:hlinkClick r:id="rId3"/>
              </a:rPr>
              <a:t>https://github.com/isakura313/new_rep.git</a:t>
            </a:r>
            <a:endParaRPr lang="en-US" sz="2400" b="1" strike="noStrike" spc="-1" dirty="0">
              <a:latin typeface="JetBrains Mono" panose="020B0509020102050004" pitchFamily="49" charset="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3600" b="0" strike="noStrike" spc="-1" dirty="0">
                <a:solidFill>
                  <a:srgbClr val="000000"/>
                </a:solidFill>
                <a:latin typeface="GT Eesti Pro Display Light"/>
                <a:ea typeface="Play"/>
              </a:rPr>
              <a:t>где у нас </a:t>
            </a:r>
            <a:r>
              <a:rPr lang="ru-RU" sz="3600" b="0" strike="noStrike" spc="-1" dirty="0" err="1">
                <a:solidFill>
                  <a:srgbClr val="000000"/>
                </a:solidFill>
                <a:latin typeface="GT Eesti Pro Display Light"/>
                <a:ea typeface="Play"/>
              </a:rPr>
              <a:t>origin</a:t>
            </a:r>
            <a:r>
              <a:rPr lang="ru-RU" sz="3600" b="0" strike="noStrike" spc="-1" dirty="0">
                <a:solidFill>
                  <a:srgbClr val="000000"/>
                </a:solidFill>
                <a:latin typeface="GT Eesti Pro Display Light"/>
                <a:ea typeface="Play"/>
              </a:rPr>
              <a:t> – это псевдоним нашего удаленного </a:t>
            </a:r>
            <a:r>
              <a:rPr lang="ru-RU" sz="3600" b="0" strike="noStrike" spc="-1" dirty="0" err="1">
                <a:solidFill>
                  <a:srgbClr val="000000"/>
                </a:solidFill>
                <a:latin typeface="GT Eesti Pro Display Light"/>
                <a:ea typeface="Play"/>
              </a:rPr>
              <a:t>репозитория</a:t>
            </a:r>
            <a:r>
              <a:rPr lang="ru-RU" sz="3600" b="0" strike="noStrike" spc="-1" dirty="0">
                <a:solidFill>
                  <a:srgbClr val="000000"/>
                </a:solidFill>
                <a:latin typeface="GT Eesti Pro Display Light"/>
                <a:ea typeface="Play"/>
              </a:rPr>
              <a:t>, ведь у нас может быть несколько удаленных </a:t>
            </a:r>
            <a:r>
              <a:rPr lang="ru-RU" sz="3600" b="0" strike="noStrike" spc="-1" dirty="0" err="1">
                <a:solidFill>
                  <a:srgbClr val="000000"/>
                </a:solidFill>
                <a:latin typeface="GT Eesti Pro Display Light"/>
                <a:ea typeface="Play"/>
              </a:rPr>
              <a:t>репозиториев</a:t>
            </a:r>
            <a:r>
              <a:rPr lang="ru-RU" sz="3600" b="0" strike="noStrike" spc="-1" dirty="0">
                <a:solidFill>
                  <a:srgbClr val="000000"/>
                </a:solidFill>
                <a:latin typeface="GT Eesti Pro Display Light"/>
                <a:ea typeface="Play"/>
              </a:rPr>
              <a:t>. Его можно назвать и по другому, но первый </a:t>
            </a:r>
            <a:r>
              <a:rPr lang="ru-RU" sz="3600" b="0" strike="noStrike" spc="-1" dirty="0" err="1">
                <a:solidFill>
                  <a:srgbClr val="000000"/>
                </a:solidFill>
                <a:latin typeface="GT Eesti Pro Display Light"/>
                <a:ea typeface="Play"/>
              </a:rPr>
              <a:t>репозиторий</a:t>
            </a:r>
            <a:r>
              <a:rPr lang="ru-RU" sz="3600" b="0" strike="noStrike" spc="-1" dirty="0">
                <a:solidFill>
                  <a:srgbClr val="000000"/>
                </a:solidFill>
                <a:latin typeface="GT Eesti Pro Display Light"/>
                <a:ea typeface="Play"/>
              </a:rPr>
              <a:t> принято называть именно так. </a:t>
            </a:r>
            <a:endParaRPr lang="en-US" sz="36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36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3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C88C9D5A-CB85-BC49-92F3-5A71A0660682}"/>
              </a:ext>
            </a:extLst>
          </p:cNvPr>
          <p:cNvSpPr txBox="1"/>
          <p:nvPr/>
        </p:nvSpPr>
        <p:spPr>
          <a:xfrm>
            <a:off x="926096" y="447093"/>
            <a:ext cx="15176160" cy="1116720"/>
          </a:xfrm>
          <a:prstGeom prst="rect">
            <a:avLst/>
          </a:prstGeom>
          <a:noFill/>
          <a:ln>
            <a:noFill/>
          </a:ln>
        </p:spPr>
        <p:txBody>
          <a:bodyPr lIns="0" tIns="108000" rIns="0" bIns="0">
            <a:noAutofit/>
          </a:bodyPr>
          <a:lstStyle/>
          <a:p>
            <a:pPr algn="ctr">
              <a:lnSpc>
                <a:spcPct val="90000"/>
              </a:lnSpc>
              <a:tabLst>
                <a:tab pos="0" algn="l"/>
              </a:tabLst>
            </a:pPr>
            <a:r>
              <a:rPr lang="ru-RU" sz="4200" b="1" strike="noStrike" spc="-1" dirty="0" err="1">
                <a:solidFill>
                  <a:srgbClr val="000000"/>
                </a:solidFill>
                <a:latin typeface="GT Eesti Pro Display Bold" pitchFamily="2" charset="0"/>
                <a:ea typeface="Arial"/>
              </a:rPr>
              <a:t>Git</a:t>
            </a:r>
            <a:r>
              <a:rPr lang="ru-RU" sz="4200" b="1" strike="noStrike" spc="-1" dirty="0">
                <a:solidFill>
                  <a:srgbClr val="000000"/>
                </a:solidFill>
                <a:latin typeface="GT Eesti Pro Display Bold" pitchFamily="2" charset="0"/>
                <a:ea typeface="Arial"/>
              </a:rPr>
              <a:t> – распределенная система управления версиями</a:t>
            </a:r>
            <a:endParaRPr lang="en-US" sz="4200" b="0" strike="noStrike" spc="-1" dirty="0">
              <a:solidFill>
                <a:srgbClr val="000000"/>
              </a:solidFill>
              <a:latin typeface="GT Eesti Pro Display" pitchFamily="2" charset="0"/>
            </a:endParaRPr>
          </a:p>
        </p:txBody>
      </p:sp>
      <p:pic>
        <p:nvPicPr>
          <p:cNvPr id="7" name="Google Shape;193;p3">
            <a:extLst>
              <a:ext uri="{FF2B5EF4-FFF2-40B4-BE49-F238E27FC236}">
                <a16:creationId xmlns:a16="http://schemas.microsoft.com/office/drawing/2014/main" id="{A3942711-091C-A34F-BA54-705AA2366200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3746960" y="7533698"/>
            <a:ext cx="3204720" cy="1338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extShape 2"/>
          <p:cNvSpPr txBox="1"/>
          <p:nvPr/>
        </p:nvSpPr>
        <p:spPr>
          <a:xfrm>
            <a:off x="15349320" y="8970840"/>
            <a:ext cx="914040" cy="334080"/>
          </a:xfrm>
          <a:prstGeom prst="rect">
            <a:avLst/>
          </a:prstGeom>
          <a:noFill/>
          <a:ln>
            <a:noFill/>
          </a:ln>
        </p:spPr>
        <p:txBody>
          <a:bodyPr lIns="36000" tIns="0" rIns="36000" bIns="5400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86467BB6-A771-4F8E-994E-117A6E6F8DEA}" type="slidenum">
              <a:rPr lang="ru-RU" sz="1400" b="1" strike="noStrike" spc="-1">
                <a:solidFill>
                  <a:srgbClr val="000000"/>
                </a:solidFill>
                <a:latin typeface="Arial"/>
                <a:ea typeface="Arial"/>
              </a:rPr>
              <a:t>14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336" name="CustomShape 3"/>
          <p:cNvSpPr/>
          <p:nvPr/>
        </p:nvSpPr>
        <p:spPr>
          <a:xfrm>
            <a:off x="1863725" y="2286477"/>
            <a:ext cx="13671092" cy="51013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08000" rIns="0" bIns="108000">
            <a:spAutoFit/>
          </a:bodyPr>
          <a:lstStyle/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ru-RU" sz="3600" b="0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Consolas"/>
                <a:cs typeface="Arial" panose="020B0604020202020204" pitchFamily="34" charset="0"/>
              </a:rPr>
              <a:t>Распространённая ошибка – создание </a:t>
            </a:r>
            <a:r>
              <a:rPr lang="ru-RU" sz="3600" b="0" strike="noStrike" spc="-1" dirty="0" err="1">
                <a:solidFill>
                  <a:srgbClr val="000000"/>
                </a:solidFill>
                <a:latin typeface="Arial" panose="020B0604020202020204" pitchFamily="34" charset="0"/>
                <a:ea typeface="Consolas"/>
                <a:cs typeface="Arial" panose="020B0604020202020204" pitchFamily="34" charset="0"/>
              </a:rPr>
              <a:t>README.md</a:t>
            </a:r>
            <a:r>
              <a:rPr lang="ru-RU" sz="3600" b="0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Consolas"/>
                <a:cs typeface="Arial" panose="020B0604020202020204" pitchFamily="34" charset="0"/>
              </a:rPr>
              <a:t> прямо на </a:t>
            </a:r>
            <a:r>
              <a:rPr lang="ru-RU" sz="3600" b="0" strike="noStrike" spc="-1" dirty="0" err="1">
                <a:solidFill>
                  <a:srgbClr val="000000"/>
                </a:solidFill>
                <a:latin typeface="Arial" panose="020B0604020202020204" pitchFamily="34" charset="0"/>
                <a:ea typeface="Consolas"/>
                <a:cs typeface="Arial" panose="020B0604020202020204" pitchFamily="34" charset="0"/>
              </a:rPr>
              <a:t>Gihub</a:t>
            </a:r>
            <a:r>
              <a:rPr lang="ru-RU" sz="3600" b="0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Consolas"/>
                <a:cs typeface="Arial" panose="020B0604020202020204" pitchFamily="34" charset="0"/>
              </a:rPr>
              <a:t>.  Это может привести к ошибке, поэтому не забудьте НЕ ПОСТАВИТЬ галочку при создания </a:t>
            </a:r>
            <a:r>
              <a:rPr lang="ru-RU" sz="3600" b="0" strike="noStrike" spc="-1" dirty="0" err="1">
                <a:solidFill>
                  <a:srgbClr val="000000"/>
                </a:solidFill>
                <a:latin typeface="Arial" panose="020B0604020202020204" pitchFamily="34" charset="0"/>
                <a:ea typeface="Consolas"/>
                <a:cs typeface="Arial" panose="020B0604020202020204" pitchFamily="34" charset="0"/>
              </a:rPr>
              <a:t>репозитория</a:t>
            </a:r>
            <a:r>
              <a:rPr lang="ru-RU" sz="3600" b="0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Consolas"/>
                <a:cs typeface="Arial" panose="020B0604020202020204" pitchFamily="34" charset="0"/>
              </a:rPr>
              <a:t>:</a:t>
            </a:r>
            <a:endParaRPr lang="en-US" sz="3600" b="0" strike="noStrike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ru-RU" sz="3600" b="1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Consolas"/>
                <a:cs typeface="Arial" panose="020B0604020202020204" pitchFamily="34" charset="0"/>
              </a:rPr>
              <a:t> </a:t>
            </a:r>
            <a:endParaRPr lang="en-US" sz="3600" b="0" strike="noStrike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endParaRPr lang="en-US" sz="3600" b="0" strike="noStrike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ru-RU" sz="3600" b="0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 </a:t>
            </a:r>
            <a:endParaRPr lang="en-US" sz="3600" b="0" strike="noStrike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oogle Shape;193;p3">
            <a:extLst>
              <a:ext uri="{FF2B5EF4-FFF2-40B4-BE49-F238E27FC236}">
                <a16:creationId xmlns:a16="http://schemas.microsoft.com/office/drawing/2014/main" id="{604F9244-B27D-EB47-BF86-611B3A384C3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3746960" y="7533698"/>
            <a:ext cx="3204720" cy="1338840"/>
          </a:xfrm>
          <a:prstGeom prst="rect">
            <a:avLst/>
          </a:prstGeom>
          <a:ln>
            <a:noFill/>
          </a:ln>
        </p:spPr>
      </p:pic>
      <p:sp>
        <p:nvSpPr>
          <p:cNvPr id="10" name="TextShape 1">
            <a:extLst>
              <a:ext uri="{FF2B5EF4-FFF2-40B4-BE49-F238E27FC236}">
                <a16:creationId xmlns:a16="http://schemas.microsoft.com/office/drawing/2014/main" id="{1E572545-85ED-BA4E-B290-A00616601313}"/>
              </a:ext>
            </a:extLst>
          </p:cNvPr>
          <p:cNvSpPr txBox="1"/>
          <p:nvPr/>
        </p:nvSpPr>
        <p:spPr>
          <a:xfrm>
            <a:off x="910599" y="447093"/>
            <a:ext cx="15176160" cy="1116720"/>
          </a:xfrm>
          <a:prstGeom prst="rect">
            <a:avLst/>
          </a:prstGeom>
          <a:noFill/>
          <a:ln>
            <a:noFill/>
          </a:ln>
        </p:spPr>
        <p:txBody>
          <a:bodyPr lIns="0" tIns="108000" rIns="0" bIns="0">
            <a:noAutofit/>
          </a:bodyPr>
          <a:lstStyle/>
          <a:p>
            <a:pPr algn="ctr">
              <a:lnSpc>
                <a:spcPct val="90000"/>
              </a:lnSpc>
              <a:tabLst>
                <a:tab pos="0" algn="l"/>
              </a:tabLst>
            </a:pPr>
            <a:r>
              <a:rPr lang="ru-RU" sz="4200" b="1" strike="noStrike" spc="-1" dirty="0" err="1">
                <a:solidFill>
                  <a:srgbClr val="000000"/>
                </a:solidFill>
                <a:latin typeface="GT Eesti Pro Display Bold" pitchFamily="2" charset="0"/>
                <a:ea typeface="Arial"/>
              </a:rPr>
              <a:t>Git</a:t>
            </a:r>
            <a:r>
              <a:rPr lang="ru-RU" sz="4200" b="1" strike="noStrike" spc="-1" dirty="0">
                <a:solidFill>
                  <a:srgbClr val="000000"/>
                </a:solidFill>
                <a:latin typeface="GT Eesti Pro Display Bold" pitchFamily="2" charset="0"/>
                <a:ea typeface="Arial"/>
              </a:rPr>
              <a:t> – распределенная система управления версиями</a:t>
            </a:r>
            <a:endParaRPr lang="en-US" sz="4200" b="0" strike="noStrike" spc="-1" dirty="0">
              <a:solidFill>
                <a:srgbClr val="000000"/>
              </a:solidFill>
              <a:latin typeface="GT Eesti Pro Display" pitchFamily="2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extShape 2"/>
          <p:cNvSpPr txBox="1"/>
          <p:nvPr/>
        </p:nvSpPr>
        <p:spPr>
          <a:xfrm>
            <a:off x="15349320" y="8970840"/>
            <a:ext cx="914040" cy="334080"/>
          </a:xfrm>
          <a:prstGeom prst="rect">
            <a:avLst/>
          </a:prstGeom>
          <a:noFill/>
          <a:ln>
            <a:noFill/>
          </a:ln>
        </p:spPr>
        <p:txBody>
          <a:bodyPr lIns="36000" tIns="0" rIns="36000" bIns="5400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86467BB6-A771-4F8E-994E-117A6E6F8DEA}" type="slidenum">
              <a:rPr lang="ru-RU" sz="1400" b="1" strike="noStrike" spc="-1">
                <a:solidFill>
                  <a:srgbClr val="000000"/>
                </a:solidFill>
                <a:latin typeface="Arial"/>
                <a:ea typeface="Arial"/>
              </a:rPr>
              <a:t>15</a:t>
            </a:fld>
            <a:endParaRPr lang="en-US" sz="1400" b="0" strike="noStrike" spc="-1">
              <a:latin typeface="Times New Roman"/>
            </a:endParaRPr>
          </a:p>
        </p:txBody>
      </p:sp>
      <p:pic>
        <p:nvPicPr>
          <p:cNvPr id="9" name="Google Shape;193;p3">
            <a:extLst>
              <a:ext uri="{FF2B5EF4-FFF2-40B4-BE49-F238E27FC236}">
                <a16:creationId xmlns:a16="http://schemas.microsoft.com/office/drawing/2014/main" id="{604F9244-B27D-EB47-BF86-611B3A384C3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3746960" y="7533698"/>
            <a:ext cx="3204720" cy="1338840"/>
          </a:xfrm>
          <a:prstGeom prst="rect">
            <a:avLst/>
          </a:prstGeom>
          <a:ln>
            <a:noFill/>
          </a:ln>
        </p:spPr>
      </p:pic>
      <p:sp>
        <p:nvSpPr>
          <p:cNvPr id="7" name="TextShape 1">
            <a:extLst>
              <a:ext uri="{FF2B5EF4-FFF2-40B4-BE49-F238E27FC236}">
                <a16:creationId xmlns:a16="http://schemas.microsoft.com/office/drawing/2014/main" id="{7552D870-6956-5842-B80F-455A260472D8}"/>
              </a:ext>
            </a:extLst>
          </p:cNvPr>
          <p:cNvSpPr txBox="1"/>
          <p:nvPr/>
        </p:nvSpPr>
        <p:spPr>
          <a:xfrm>
            <a:off x="910597" y="447093"/>
            <a:ext cx="15176160" cy="1116720"/>
          </a:xfrm>
          <a:prstGeom prst="rect">
            <a:avLst/>
          </a:prstGeom>
          <a:noFill/>
          <a:ln>
            <a:noFill/>
          </a:ln>
        </p:spPr>
        <p:txBody>
          <a:bodyPr lIns="0" tIns="108000" rIns="0" bIns="0">
            <a:noAutofit/>
          </a:bodyPr>
          <a:lstStyle/>
          <a:p>
            <a:pPr algn="ctr">
              <a:lnSpc>
                <a:spcPct val="90000"/>
              </a:lnSpc>
              <a:tabLst>
                <a:tab pos="0" algn="l"/>
              </a:tabLst>
            </a:pPr>
            <a:r>
              <a:rPr lang="ru-RU" sz="4200" b="1" strike="noStrike" spc="-1" dirty="0" err="1">
                <a:solidFill>
                  <a:srgbClr val="000000"/>
                </a:solidFill>
                <a:latin typeface="GT Eesti Pro Display Bold" pitchFamily="2" charset="0"/>
                <a:ea typeface="Arial"/>
              </a:rPr>
              <a:t>Git</a:t>
            </a:r>
            <a:r>
              <a:rPr lang="ru-RU" sz="4200" b="1" strike="noStrike" spc="-1" dirty="0">
                <a:solidFill>
                  <a:srgbClr val="000000"/>
                </a:solidFill>
                <a:latin typeface="GT Eesti Pro Display Bold" pitchFamily="2" charset="0"/>
                <a:ea typeface="Arial"/>
              </a:rPr>
              <a:t> – распределенная система управления версиями</a:t>
            </a:r>
            <a:endParaRPr lang="en-US" sz="4200" b="0" strike="noStrike" spc="-1" dirty="0">
              <a:solidFill>
                <a:srgbClr val="000000"/>
              </a:solidFill>
              <a:latin typeface="GT Eesti Pro Display" pitchFamily="2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116F77E-BE15-DC43-A48F-398AEC8AE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3724" y="2608262"/>
            <a:ext cx="10953763" cy="509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74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Shape 2"/>
          <p:cNvSpPr txBox="1"/>
          <p:nvPr/>
        </p:nvSpPr>
        <p:spPr>
          <a:xfrm>
            <a:off x="15349320" y="8970840"/>
            <a:ext cx="914040" cy="334080"/>
          </a:xfrm>
          <a:prstGeom prst="rect">
            <a:avLst/>
          </a:prstGeom>
          <a:noFill/>
          <a:ln>
            <a:noFill/>
          </a:ln>
        </p:spPr>
        <p:txBody>
          <a:bodyPr lIns="36000" tIns="0" rIns="36000" bIns="5400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6848261-9337-415B-A880-9DDAAB01F2CA}" type="slidenum">
              <a:rPr lang="ru-RU" sz="1400" b="1" strike="noStrike" spc="-1">
                <a:solidFill>
                  <a:srgbClr val="000000"/>
                </a:solidFill>
                <a:latin typeface="Arial"/>
                <a:ea typeface="Arial"/>
              </a:rPr>
              <a:t>16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341" name="CustomShape 3"/>
          <p:cNvSpPr/>
          <p:nvPr/>
        </p:nvSpPr>
        <p:spPr>
          <a:xfrm>
            <a:off x="1915560" y="2313296"/>
            <a:ext cx="11746080" cy="186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08000" rIns="0" bIns="108000">
            <a:spAutoFit/>
          </a:bodyPr>
          <a:lstStyle/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ru-RU" sz="3600" b="0" strike="noStrike" spc="-1" dirty="0">
                <a:solidFill>
                  <a:srgbClr val="000000"/>
                </a:solidFill>
                <a:latin typeface="GT Eesti Pro Display Light"/>
                <a:ea typeface="Arial"/>
              </a:rPr>
              <a:t>Кроме этого, вначале сама система </a:t>
            </a:r>
            <a:r>
              <a:rPr lang="ru-RU" sz="3600" b="0" strike="noStrike" spc="-1" dirty="0" err="1">
                <a:solidFill>
                  <a:srgbClr val="000000"/>
                </a:solidFill>
                <a:latin typeface="GT Eesti Pro Display Light"/>
                <a:ea typeface="Arial"/>
              </a:rPr>
              <a:t>git</a:t>
            </a:r>
            <a:r>
              <a:rPr lang="ru-RU" sz="3600" b="0" strike="noStrike" spc="-1" dirty="0">
                <a:solidFill>
                  <a:srgbClr val="000000"/>
                </a:solidFill>
                <a:latin typeface="GT Eesti Pro Display Light"/>
                <a:ea typeface="Arial"/>
              </a:rPr>
              <a:t> попросит ввести свои данные – почту и имя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343" name="CustomShape 4"/>
          <p:cNvSpPr/>
          <p:nvPr/>
        </p:nvSpPr>
        <p:spPr>
          <a:xfrm>
            <a:off x="1921680" y="4065406"/>
            <a:ext cx="14341680" cy="332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08000" rIns="0" bIns="108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3400" b="0" strike="noStrike" spc="-1" dirty="0" err="1">
                <a:solidFill>
                  <a:srgbClr val="000000"/>
                </a:solidFill>
                <a:latin typeface="JetBrains Mono Medium"/>
                <a:ea typeface="Arial"/>
              </a:rPr>
              <a:t>git</a:t>
            </a:r>
            <a:r>
              <a:rPr lang="ru-RU" sz="3400" b="0" strike="noStrike" spc="-1" dirty="0">
                <a:solidFill>
                  <a:srgbClr val="000000"/>
                </a:solidFill>
                <a:latin typeface="JetBrains Mono Medium"/>
                <a:ea typeface="Arial"/>
              </a:rPr>
              <a:t> </a:t>
            </a:r>
            <a:r>
              <a:rPr lang="ru-RU" sz="3400" b="0" strike="noStrike" spc="-1" dirty="0" err="1">
                <a:solidFill>
                  <a:srgbClr val="000000"/>
                </a:solidFill>
                <a:latin typeface="JetBrains Mono Medium"/>
                <a:ea typeface="Arial"/>
              </a:rPr>
              <a:t>config</a:t>
            </a:r>
            <a:r>
              <a:rPr lang="ru-RU" sz="3400" b="0" strike="noStrike" spc="-1" dirty="0">
                <a:solidFill>
                  <a:srgbClr val="000000"/>
                </a:solidFill>
                <a:latin typeface="JetBrains Mono Medium"/>
                <a:ea typeface="Arial"/>
              </a:rPr>
              <a:t> --</a:t>
            </a:r>
            <a:r>
              <a:rPr lang="ru-RU" sz="3400" b="0" strike="noStrike" spc="-1" dirty="0" err="1">
                <a:solidFill>
                  <a:srgbClr val="000000"/>
                </a:solidFill>
                <a:latin typeface="JetBrains Mono Medium"/>
                <a:ea typeface="Arial"/>
              </a:rPr>
              <a:t>global</a:t>
            </a:r>
            <a:r>
              <a:rPr lang="ru-RU" sz="3400" b="0" strike="noStrike" spc="-1" dirty="0">
                <a:solidFill>
                  <a:srgbClr val="000000"/>
                </a:solidFill>
                <a:latin typeface="JetBrains Mono Medium"/>
                <a:ea typeface="Arial"/>
              </a:rPr>
              <a:t> </a:t>
            </a:r>
            <a:r>
              <a:rPr lang="ru-RU" sz="3400" b="0" strike="noStrike" spc="-1" dirty="0" err="1">
                <a:solidFill>
                  <a:srgbClr val="000000"/>
                </a:solidFill>
                <a:latin typeface="JetBrains Mono Medium"/>
                <a:ea typeface="Arial"/>
              </a:rPr>
              <a:t>user.name</a:t>
            </a:r>
            <a:r>
              <a:rPr lang="ru-RU" sz="3400" b="0" strike="noStrike" spc="-1" dirty="0">
                <a:solidFill>
                  <a:srgbClr val="000000"/>
                </a:solidFill>
                <a:latin typeface="JetBrains Mono Medium"/>
                <a:ea typeface="Arial"/>
              </a:rPr>
              <a:t> "</a:t>
            </a:r>
            <a:r>
              <a:rPr lang="ru-RU" sz="3400" b="0" strike="noStrike" spc="-1" dirty="0" err="1">
                <a:solidFill>
                  <a:srgbClr val="000000"/>
                </a:solidFill>
                <a:latin typeface="JetBrains Mono Medium"/>
                <a:ea typeface="Arial"/>
              </a:rPr>
              <a:t>Ivan</a:t>
            </a:r>
            <a:r>
              <a:rPr lang="ru-RU" sz="3400" b="0" strike="noStrike" spc="-1" dirty="0">
                <a:solidFill>
                  <a:srgbClr val="000000"/>
                </a:solidFill>
                <a:latin typeface="JetBrains Mono Medium"/>
                <a:ea typeface="Arial"/>
              </a:rPr>
              <a:t> </a:t>
            </a:r>
            <a:r>
              <a:rPr lang="ru-RU" sz="3400" b="0" strike="noStrike" spc="-1" dirty="0" err="1">
                <a:solidFill>
                  <a:srgbClr val="000000"/>
                </a:solidFill>
                <a:latin typeface="JetBrains Mono Medium"/>
                <a:ea typeface="Arial"/>
              </a:rPr>
              <a:t>Ivanov</a:t>
            </a:r>
            <a:r>
              <a:rPr lang="ru-RU" sz="3400" b="0" strike="noStrike" spc="-1" dirty="0">
                <a:solidFill>
                  <a:srgbClr val="000000"/>
                </a:solidFill>
                <a:latin typeface="JetBrains Mono Medium"/>
                <a:ea typeface="Arial"/>
              </a:rPr>
              <a:t>" </a:t>
            </a:r>
            <a:endParaRPr lang="en-US" sz="34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34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34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34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3400" b="0" strike="noStrike" spc="-1" dirty="0" err="1">
                <a:solidFill>
                  <a:srgbClr val="000000"/>
                </a:solidFill>
                <a:latin typeface="JetBrains Mono Medium"/>
                <a:ea typeface="Arial"/>
              </a:rPr>
              <a:t>git</a:t>
            </a:r>
            <a:r>
              <a:rPr lang="ru-RU" sz="3400" b="0" strike="noStrike" spc="-1" dirty="0">
                <a:solidFill>
                  <a:srgbClr val="000000"/>
                </a:solidFill>
                <a:latin typeface="JetBrains Mono Medium"/>
                <a:ea typeface="Arial"/>
              </a:rPr>
              <a:t> </a:t>
            </a:r>
            <a:r>
              <a:rPr lang="ru-RU" sz="3400" b="0" strike="noStrike" spc="-1" dirty="0" err="1">
                <a:solidFill>
                  <a:srgbClr val="000000"/>
                </a:solidFill>
                <a:latin typeface="JetBrains Mono Medium"/>
                <a:ea typeface="Arial"/>
              </a:rPr>
              <a:t>config</a:t>
            </a:r>
            <a:r>
              <a:rPr lang="ru-RU" sz="3400" b="0" strike="noStrike" spc="-1" dirty="0">
                <a:solidFill>
                  <a:srgbClr val="000000"/>
                </a:solidFill>
                <a:latin typeface="JetBrains Mono Medium"/>
                <a:ea typeface="Arial"/>
              </a:rPr>
              <a:t> --</a:t>
            </a:r>
            <a:r>
              <a:rPr lang="ru-RU" sz="3400" b="0" strike="noStrike" spc="-1" dirty="0" err="1">
                <a:solidFill>
                  <a:srgbClr val="000000"/>
                </a:solidFill>
                <a:latin typeface="JetBrains Mono Medium"/>
                <a:ea typeface="Arial"/>
              </a:rPr>
              <a:t>global</a:t>
            </a:r>
            <a:r>
              <a:rPr lang="ru-RU" sz="3400" b="0" strike="noStrike" spc="-1" dirty="0">
                <a:solidFill>
                  <a:srgbClr val="000000"/>
                </a:solidFill>
                <a:latin typeface="JetBrains Mono Medium"/>
                <a:ea typeface="Arial"/>
              </a:rPr>
              <a:t> </a:t>
            </a:r>
            <a:r>
              <a:rPr lang="ru-RU" sz="3400" b="0" strike="noStrike" spc="-1" dirty="0" err="1">
                <a:solidFill>
                  <a:srgbClr val="000000"/>
                </a:solidFill>
                <a:latin typeface="JetBrains Mono Medium"/>
                <a:ea typeface="Arial"/>
              </a:rPr>
              <a:t>user.email</a:t>
            </a:r>
            <a:r>
              <a:rPr lang="ru-RU" sz="3400" b="0" strike="noStrike" spc="-1" dirty="0">
                <a:solidFill>
                  <a:srgbClr val="000000"/>
                </a:solidFill>
                <a:latin typeface="JetBrains Mono Medium"/>
                <a:ea typeface="Arial"/>
              </a:rPr>
              <a:t> </a:t>
            </a:r>
            <a:r>
              <a:rPr lang="ru-RU" sz="3400" b="0" strike="noStrike" spc="-1" dirty="0" err="1">
                <a:solidFill>
                  <a:srgbClr val="000000"/>
                </a:solidFill>
                <a:latin typeface="JetBrains Mono Medium"/>
                <a:ea typeface="Arial"/>
              </a:rPr>
              <a:t>ivanov@example.com</a:t>
            </a:r>
            <a:endParaRPr lang="en-US" sz="3400" b="0" strike="noStrike" spc="-1" dirty="0">
              <a:latin typeface="Arial"/>
            </a:endParaRPr>
          </a:p>
        </p:txBody>
      </p:sp>
      <p:pic>
        <p:nvPicPr>
          <p:cNvPr id="7" name="Google Shape;193;p3">
            <a:extLst>
              <a:ext uri="{FF2B5EF4-FFF2-40B4-BE49-F238E27FC236}">
                <a16:creationId xmlns:a16="http://schemas.microsoft.com/office/drawing/2014/main" id="{EC40F00F-1C7A-7C4C-B71F-CBCB049522B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3661640" y="7509923"/>
            <a:ext cx="3204720" cy="1338840"/>
          </a:xfrm>
          <a:prstGeom prst="rect">
            <a:avLst/>
          </a:prstGeom>
          <a:ln>
            <a:noFill/>
          </a:ln>
        </p:spPr>
      </p:pic>
      <p:sp>
        <p:nvSpPr>
          <p:cNvPr id="8" name="TextShape 1">
            <a:extLst>
              <a:ext uri="{FF2B5EF4-FFF2-40B4-BE49-F238E27FC236}">
                <a16:creationId xmlns:a16="http://schemas.microsoft.com/office/drawing/2014/main" id="{FD1102D7-B553-7743-A38A-99F5E1637281}"/>
              </a:ext>
            </a:extLst>
          </p:cNvPr>
          <p:cNvSpPr txBox="1"/>
          <p:nvPr/>
        </p:nvSpPr>
        <p:spPr>
          <a:xfrm>
            <a:off x="910597" y="447093"/>
            <a:ext cx="15176160" cy="1116720"/>
          </a:xfrm>
          <a:prstGeom prst="rect">
            <a:avLst/>
          </a:prstGeom>
          <a:noFill/>
          <a:ln>
            <a:noFill/>
          </a:ln>
        </p:spPr>
        <p:txBody>
          <a:bodyPr lIns="0" tIns="108000" rIns="0" bIns="0">
            <a:noAutofit/>
          </a:bodyPr>
          <a:lstStyle/>
          <a:p>
            <a:pPr algn="ctr">
              <a:lnSpc>
                <a:spcPct val="90000"/>
              </a:lnSpc>
              <a:tabLst>
                <a:tab pos="0" algn="l"/>
              </a:tabLst>
            </a:pPr>
            <a:r>
              <a:rPr lang="ru-RU" sz="4200" b="1" strike="noStrike" spc="-1" dirty="0" err="1">
                <a:solidFill>
                  <a:srgbClr val="000000"/>
                </a:solidFill>
                <a:latin typeface="GT Eesti Pro Display Bold" pitchFamily="2" charset="0"/>
                <a:ea typeface="Arial"/>
              </a:rPr>
              <a:t>Git</a:t>
            </a:r>
            <a:r>
              <a:rPr lang="ru-RU" sz="4200" b="1" strike="noStrike" spc="-1" dirty="0">
                <a:solidFill>
                  <a:srgbClr val="000000"/>
                </a:solidFill>
                <a:latin typeface="GT Eesti Pro Display Bold" pitchFamily="2" charset="0"/>
                <a:ea typeface="Arial"/>
              </a:rPr>
              <a:t> – распределенная система управления версиями</a:t>
            </a:r>
            <a:endParaRPr lang="en-US" sz="4200" b="0" strike="noStrike" spc="-1" dirty="0">
              <a:solidFill>
                <a:srgbClr val="000000"/>
              </a:solidFill>
              <a:latin typeface="GT Eesti Pro Display" pitchFamily="2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extShape 2"/>
          <p:cNvSpPr txBox="1"/>
          <p:nvPr/>
        </p:nvSpPr>
        <p:spPr>
          <a:xfrm>
            <a:off x="15349320" y="8970840"/>
            <a:ext cx="914040" cy="334080"/>
          </a:xfrm>
          <a:prstGeom prst="rect">
            <a:avLst/>
          </a:prstGeom>
          <a:noFill/>
          <a:ln>
            <a:noFill/>
          </a:ln>
        </p:spPr>
        <p:txBody>
          <a:bodyPr lIns="36000" tIns="0" rIns="36000" bIns="5400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7F928634-E862-4260-BC11-F47DC9995AF2}" type="slidenum">
              <a:rPr lang="ru-RU" sz="1400" b="1" strike="noStrike" spc="-1">
                <a:solidFill>
                  <a:srgbClr val="000000"/>
                </a:solidFill>
                <a:latin typeface="Arial"/>
                <a:ea typeface="Arial"/>
              </a:rPr>
              <a:t>17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346" name="CustomShape 3"/>
          <p:cNvSpPr/>
          <p:nvPr/>
        </p:nvSpPr>
        <p:spPr>
          <a:xfrm>
            <a:off x="1863725" y="2406002"/>
            <a:ext cx="11746080" cy="268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08000" rIns="0" bIns="108000">
            <a:spAutoFit/>
          </a:bodyPr>
          <a:lstStyle/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ru-RU" sz="3600" b="0" strike="noStrike" spc="-1" dirty="0">
                <a:solidFill>
                  <a:srgbClr val="000000"/>
                </a:solidFill>
                <a:latin typeface="GT Eesti Pro Display Light"/>
                <a:ea typeface="Arial"/>
              </a:rPr>
              <a:t>Теперь вы сможете отправить все изменения на удаленный сервер, для того, чтобы вы могли их скачать оттуда, если потребуется: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348" name="CustomShape 4"/>
          <p:cNvSpPr/>
          <p:nvPr/>
        </p:nvSpPr>
        <p:spPr>
          <a:xfrm>
            <a:off x="1915560" y="5091242"/>
            <a:ext cx="14341680" cy="254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08000" rIns="0" bIns="10800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400" b="0" strike="noStrike" spc="-1" dirty="0">
                <a:solidFill>
                  <a:srgbClr val="000000"/>
                </a:solidFill>
                <a:latin typeface="JetBrains Mono Medium"/>
                <a:ea typeface="Arial"/>
              </a:rPr>
              <a:t>git push origin master</a:t>
            </a:r>
            <a:endParaRPr lang="en-US" sz="34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3400" b="0" strike="noStrike" spc="-1" dirty="0">
                <a:solidFill>
                  <a:srgbClr val="000000"/>
                </a:solidFill>
                <a:latin typeface="JetBrains Mono Medium"/>
                <a:ea typeface="Arial"/>
              </a:rPr>
              <a:t># </a:t>
            </a:r>
            <a:r>
              <a:rPr lang="ru-RU" sz="3400" b="0" strike="noStrike" spc="-1" dirty="0">
                <a:solidFill>
                  <a:srgbClr val="000000"/>
                </a:solidFill>
                <a:latin typeface="JetBrains Mono Medium"/>
                <a:ea typeface="Arial"/>
              </a:rPr>
              <a:t>Где </a:t>
            </a:r>
            <a:r>
              <a:rPr lang="en-US" sz="3400" b="0" strike="noStrike" spc="-1" dirty="0">
                <a:solidFill>
                  <a:srgbClr val="000000"/>
                </a:solidFill>
                <a:latin typeface="JetBrains Mono Medium"/>
                <a:ea typeface="Arial"/>
              </a:rPr>
              <a:t>origin </a:t>
            </a:r>
            <a:r>
              <a:rPr lang="ru-RU" sz="3400" b="0" strike="noStrike" spc="-1" dirty="0">
                <a:solidFill>
                  <a:srgbClr val="000000"/>
                </a:solidFill>
                <a:latin typeface="JetBrains Mono Medium"/>
                <a:ea typeface="Arial"/>
              </a:rPr>
              <a:t>– это адрес удаленного </a:t>
            </a:r>
            <a:r>
              <a:rPr lang="ru-RU" sz="3400" b="0" strike="noStrike" spc="-1" dirty="0" err="1">
                <a:solidFill>
                  <a:srgbClr val="000000"/>
                </a:solidFill>
                <a:latin typeface="JetBrains Mono Medium"/>
                <a:ea typeface="Arial"/>
              </a:rPr>
              <a:t>репозитория</a:t>
            </a:r>
            <a:endParaRPr lang="en-US" sz="34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3400" b="0" strike="noStrike" spc="-1" dirty="0">
                <a:solidFill>
                  <a:srgbClr val="000000"/>
                </a:solidFill>
                <a:latin typeface="JetBrains Mono Medium"/>
                <a:ea typeface="Arial"/>
              </a:rPr>
              <a:t>#</a:t>
            </a:r>
            <a:r>
              <a:rPr lang="ru-RU" sz="3400" b="0" strike="noStrike" spc="-1" dirty="0">
                <a:solidFill>
                  <a:srgbClr val="000000"/>
                </a:solidFill>
                <a:latin typeface="JetBrains Mono Medium"/>
                <a:ea typeface="Arial"/>
              </a:rPr>
              <a:t> </a:t>
            </a:r>
            <a:r>
              <a:rPr lang="en-US" sz="3400" b="0" strike="noStrike" spc="-1" dirty="0">
                <a:solidFill>
                  <a:srgbClr val="000000"/>
                </a:solidFill>
                <a:latin typeface="JetBrains Mono Medium"/>
                <a:ea typeface="Arial"/>
              </a:rPr>
              <a:t>master – </a:t>
            </a:r>
            <a:r>
              <a:rPr lang="ru-RU" sz="3400" b="0" strike="noStrike" spc="-1" dirty="0">
                <a:solidFill>
                  <a:srgbClr val="000000"/>
                </a:solidFill>
                <a:latin typeface="JetBrains Mono Medium"/>
                <a:ea typeface="Arial"/>
              </a:rPr>
              <a:t>ветка, в которой вы ведете разработку</a:t>
            </a:r>
            <a:endParaRPr lang="en-US" sz="3400" b="0" strike="noStrike" spc="-1" dirty="0">
              <a:latin typeface="Arial"/>
            </a:endParaRPr>
          </a:p>
        </p:txBody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0B424BDF-79C2-574F-806E-2534390244D9}"/>
              </a:ext>
            </a:extLst>
          </p:cNvPr>
          <p:cNvSpPr txBox="1"/>
          <p:nvPr/>
        </p:nvSpPr>
        <p:spPr>
          <a:xfrm>
            <a:off x="926096" y="447093"/>
            <a:ext cx="15176160" cy="1116720"/>
          </a:xfrm>
          <a:prstGeom prst="rect">
            <a:avLst/>
          </a:prstGeom>
          <a:noFill/>
          <a:ln>
            <a:noFill/>
          </a:ln>
        </p:spPr>
        <p:txBody>
          <a:bodyPr lIns="0" tIns="108000" rIns="0" bIns="0">
            <a:noAutofit/>
          </a:bodyPr>
          <a:lstStyle/>
          <a:p>
            <a:pPr algn="ctr">
              <a:lnSpc>
                <a:spcPct val="90000"/>
              </a:lnSpc>
              <a:tabLst>
                <a:tab pos="0" algn="l"/>
              </a:tabLst>
            </a:pPr>
            <a:r>
              <a:rPr lang="ru-RU" sz="4200" b="1" strike="noStrike" spc="-1" dirty="0" err="1">
                <a:solidFill>
                  <a:srgbClr val="000000"/>
                </a:solidFill>
                <a:latin typeface="GT Eesti Pro Display Bold" pitchFamily="2" charset="0"/>
                <a:ea typeface="Arial"/>
              </a:rPr>
              <a:t>Git</a:t>
            </a:r>
            <a:r>
              <a:rPr lang="ru-RU" sz="4200" b="1" strike="noStrike" spc="-1" dirty="0">
                <a:solidFill>
                  <a:srgbClr val="000000"/>
                </a:solidFill>
                <a:latin typeface="GT Eesti Pro Display Bold" pitchFamily="2" charset="0"/>
                <a:ea typeface="Arial"/>
              </a:rPr>
              <a:t> – распределенная система управления версиями</a:t>
            </a:r>
            <a:endParaRPr lang="en-US" sz="4200" b="0" strike="noStrike" spc="-1" dirty="0">
              <a:solidFill>
                <a:srgbClr val="000000"/>
              </a:solidFill>
              <a:latin typeface="GT Eesti Pro Display" pitchFamily="2" charset="0"/>
            </a:endParaRPr>
          </a:p>
        </p:txBody>
      </p:sp>
      <p:pic>
        <p:nvPicPr>
          <p:cNvPr id="9" name="Google Shape;193;p3">
            <a:extLst>
              <a:ext uri="{FF2B5EF4-FFF2-40B4-BE49-F238E27FC236}">
                <a16:creationId xmlns:a16="http://schemas.microsoft.com/office/drawing/2014/main" id="{1951B676-7F7E-684D-BFA5-A3EB48FF00A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3661640" y="7509923"/>
            <a:ext cx="3204720" cy="1338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8E828B-D486-D241-B482-995019ED21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800" spc="-1" dirty="0" err="1">
                <a:solidFill>
                  <a:srgbClr val="FFFFFF"/>
                </a:solidFill>
                <a:ea typeface="Arial"/>
              </a:rPr>
              <a:t>Pycharm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3E6F1D0-2148-F54A-92F3-030BC2C7C4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sz="3600" spc="-1" dirty="0">
                <a:solidFill>
                  <a:srgbClr val="FFFFFF"/>
                </a:solidFill>
              </a:rPr>
              <a:t>Или инструментарий разработки</a:t>
            </a:r>
            <a:endParaRPr lang="en-US" sz="3600" spc="-1" dirty="0">
              <a:solidFill>
                <a:srgbClr val="000000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8349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TextShape 1"/>
          <p:cNvSpPr txBox="1"/>
          <p:nvPr/>
        </p:nvSpPr>
        <p:spPr>
          <a:xfrm>
            <a:off x="1863725" y="447093"/>
            <a:ext cx="15176160" cy="1116720"/>
          </a:xfrm>
          <a:prstGeom prst="rect">
            <a:avLst/>
          </a:prstGeom>
          <a:noFill/>
          <a:ln>
            <a:noFill/>
          </a:ln>
        </p:spPr>
        <p:txBody>
          <a:bodyPr lIns="0" tIns="108000" rIns="0" bIns="0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ru-RU" sz="4200" b="1" strike="noStrike" spc="-1" dirty="0" err="1">
                <a:solidFill>
                  <a:srgbClr val="000000"/>
                </a:solidFill>
                <a:latin typeface="GT Eesti Pro Display Bold"/>
                <a:ea typeface="Arial"/>
              </a:rPr>
              <a:t>Pycharm</a:t>
            </a:r>
            <a:r>
              <a:rPr lang="ru-RU" sz="4200" b="1" strike="noStrike" spc="-1" dirty="0">
                <a:solidFill>
                  <a:srgbClr val="000000"/>
                </a:solidFill>
                <a:latin typeface="GT Eesti Pro Display Bold"/>
                <a:ea typeface="Arial"/>
              </a:rPr>
              <a:t> CE </a:t>
            </a:r>
            <a:endParaRPr lang="en-US" sz="4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TextShape 3"/>
          <p:cNvSpPr txBox="1"/>
          <p:nvPr/>
        </p:nvSpPr>
        <p:spPr>
          <a:xfrm>
            <a:off x="15349320" y="8970840"/>
            <a:ext cx="914040" cy="334080"/>
          </a:xfrm>
          <a:prstGeom prst="rect">
            <a:avLst/>
          </a:prstGeom>
          <a:noFill/>
          <a:ln>
            <a:noFill/>
          </a:ln>
        </p:spPr>
        <p:txBody>
          <a:bodyPr lIns="36000" tIns="0" rIns="36000" bIns="5400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355F37AF-F6B3-441C-AE57-0868B6538178}" type="slidenum">
              <a:rPr lang="ru-RU" sz="1400" b="1" strike="noStrike" spc="-1">
                <a:solidFill>
                  <a:srgbClr val="000000"/>
                </a:solidFill>
                <a:latin typeface="Arial"/>
                <a:ea typeface="Arial"/>
              </a:rPr>
              <a:t>19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354" name="CustomShape 4"/>
          <p:cNvSpPr/>
          <p:nvPr/>
        </p:nvSpPr>
        <p:spPr>
          <a:xfrm>
            <a:off x="1863725" y="2196634"/>
            <a:ext cx="12588120" cy="42853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08000" rIns="0" bIns="108000">
            <a:spAutoFit/>
          </a:bodyPr>
          <a:lstStyle/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ru-RU" sz="3600" b="0" strike="noStrike" spc="-1" dirty="0">
                <a:solidFill>
                  <a:srgbClr val="000000"/>
                </a:solidFill>
                <a:latin typeface="GT Eesti Pro Display Light"/>
                <a:ea typeface="Arial"/>
              </a:rPr>
              <a:t>Пора включить наш </a:t>
            </a:r>
            <a:r>
              <a:rPr lang="ru-RU" sz="3600" b="0" strike="noStrike" spc="-1" dirty="0" err="1">
                <a:solidFill>
                  <a:srgbClr val="000000"/>
                </a:solidFill>
                <a:latin typeface="GT Eesti Pro Display Light"/>
                <a:ea typeface="Arial"/>
              </a:rPr>
              <a:t>Pycharm</a:t>
            </a:r>
            <a:r>
              <a:rPr lang="ru-RU" sz="3600" b="0" strike="noStrike" spc="-1" dirty="0">
                <a:solidFill>
                  <a:srgbClr val="000000"/>
                </a:solidFill>
                <a:latin typeface="GT Eesti Pro Display Light"/>
                <a:ea typeface="Arial"/>
              </a:rPr>
              <a:t>.  Вначале вам предложат выбрать, какой интерпретатор вы хотите использовать. Виртуальное окружение мы обсудим чуть-чуть позже, и сейчас мы можем выбрать любой интерпретатор для нашего проекта: 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355" name="Рисунок 6"/>
          <p:cNvPicPr/>
          <p:nvPr/>
        </p:nvPicPr>
        <p:blipFill>
          <a:blip r:embed="rId3"/>
          <a:stretch/>
        </p:blipFill>
        <p:spPr>
          <a:xfrm>
            <a:off x="15349320" y="7333200"/>
            <a:ext cx="1502640" cy="15026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845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28ED425-07C1-DD48-A7FD-E8A4AF1660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8209" y="2834178"/>
            <a:ext cx="13808624" cy="3142316"/>
          </a:xfrm>
        </p:spPr>
        <p:txBody>
          <a:bodyPr/>
          <a:lstStyle/>
          <a:p>
            <a:br>
              <a:rPr lang="ru-RU" dirty="0"/>
            </a:br>
            <a:r>
              <a:rPr lang="en-US" dirty="0"/>
              <a:t>Python 18+</a:t>
            </a:r>
            <a:br>
              <a:rPr lang="ru-RU" dirty="0"/>
            </a:br>
            <a:r>
              <a:rPr lang="ru-RU" sz="5688" dirty="0"/>
              <a:t>Работа с </a:t>
            </a:r>
            <a:r>
              <a:rPr lang="en-US" sz="5688" dirty="0"/>
              <a:t>Git </a:t>
            </a:r>
            <a:r>
              <a:rPr lang="ru-RU" sz="5688" dirty="0"/>
              <a:t>/ Введение в массивы и циклы</a:t>
            </a:r>
          </a:p>
        </p:txBody>
      </p:sp>
    </p:spTree>
    <p:extLst>
      <p:ext uri="{BB962C8B-B14F-4D97-AF65-F5344CB8AC3E}">
        <p14:creationId xmlns:p14="http://schemas.microsoft.com/office/powerpoint/2010/main" val="2413946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TextShape 1"/>
          <p:cNvSpPr txBox="1"/>
          <p:nvPr/>
        </p:nvSpPr>
        <p:spPr>
          <a:xfrm>
            <a:off x="1863725" y="447093"/>
            <a:ext cx="15176160" cy="1116720"/>
          </a:xfrm>
          <a:prstGeom prst="rect">
            <a:avLst/>
          </a:prstGeom>
          <a:noFill/>
          <a:ln>
            <a:noFill/>
          </a:ln>
        </p:spPr>
        <p:txBody>
          <a:bodyPr lIns="0" tIns="108000" rIns="0" bIns="0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ru-RU" sz="4200" b="1" strike="noStrike" spc="-1" dirty="0" err="1">
                <a:solidFill>
                  <a:srgbClr val="000000"/>
                </a:solidFill>
                <a:latin typeface="GT Eesti Pro Display Bold"/>
                <a:ea typeface="Arial"/>
              </a:rPr>
              <a:t>Pycharm</a:t>
            </a:r>
            <a:r>
              <a:rPr lang="ru-RU" sz="4200" b="1" strike="noStrike" spc="-1" dirty="0">
                <a:solidFill>
                  <a:srgbClr val="000000"/>
                </a:solidFill>
                <a:latin typeface="GT Eesti Pro Display Bold"/>
                <a:ea typeface="Arial"/>
              </a:rPr>
              <a:t> CE </a:t>
            </a:r>
            <a:endParaRPr lang="en-US" sz="4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TextShape 3"/>
          <p:cNvSpPr txBox="1"/>
          <p:nvPr/>
        </p:nvSpPr>
        <p:spPr>
          <a:xfrm>
            <a:off x="15349320" y="8970840"/>
            <a:ext cx="914040" cy="334080"/>
          </a:xfrm>
          <a:prstGeom prst="rect">
            <a:avLst/>
          </a:prstGeom>
          <a:noFill/>
          <a:ln>
            <a:noFill/>
          </a:ln>
        </p:spPr>
        <p:txBody>
          <a:bodyPr lIns="36000" tIns="0" rIns="36000" bIns="5400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355F37AF-F6B3-441C-AE57-0868B6538178}" type="slidenum">
              <a:rPr lang="ru-RU" sz="1400" b="1" strike="noStrike" spc="-1">
                <a:solidFill>
                  <a:srgbClr val="000000"/>
                </a:solidFill>
                <a:latin typeface="Arial"/>
                <a:ea typeface="Arial"/>
              </a:rPr>
              <a:t>20</a:t>
            </a:fld>
            <a:endParaRPr lang="en-US" sz="1400" b="0" strike="noStrike" spc="-1">
              <a:latin typeface="Times New Roman"/>
            </a:endParaRPr>
          </a:p>
        </p:txBody>
      </p:sp>
      <p:pic>
        <p:nvPicPr>
          <p:cNvPr id="353" name="Google Shape;307;p14"/>
          <p:cNvPicPr/>
          <p:nvPr/>
        </p:nvPicPr>
        <p:blipFill>
          <a:blip r:embed="rId3"/>
          <a:stretch/>
        </p:blipFill>
        <p:spPr>
          <a:xfrm>
            <a:off x="1827213" y="2608263"/>
            <a:ext cx="11695188" cy="6362577"/>
          </a:xfrm>
          <a:prstGeom prst="rect">
            <a:avLst/>
          </a:prstGeom>
          <a:ln>
            <a:noFill/>
          </a:ln>
        </p:spPr>
      </p:pic>
      <p:pic>
        <p:nvPicPr>
          <p:cNvPr id="355" name="Рисунок 6"/>
          <p:cNvPicPr/>
          <p:nvPr/>
        </p:nvPicPr>
        <p:blipFill>
          <a:blip r:embed="rId4"/>
          <a:stretch/>
        </p:blipFill>
        <p:spPr>
          <a:xfrm>
            <a:off x="15349320" y="7333200"/>
            <a:ext cx="1502640" cy="1502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TextShape 1"/>
          <p:cNvSpPr txBox="1"/>
          <p:nvPr/>
        </p:nvSpPr>
        <p:spPr>
          <a:xfrm>
            <a:off x="1863725" y="424006"/>
            <a:ext cx="15176160" cy="1116720"/>
          </a:xfrm>
          <a:prstGeom prst="rect">
            <a:avLst/>
          </a:prstGeom>
          <a:noFill/>
          <a:ln>
            <a:noFill/>
          </a:ln>
        </p:spPr>
        <p:txBody>
          <a:bodyPr lIns="0" tIns="108000" rIns="0" bIns="0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ru-RU" sz="4200" b="1" spc="-1" dirty="0">
                <a:solidFill>
                  <a:srgbClr val="000000"/>
                </a:solidFill>
                <a:latin typeface="GT Eesti Pro Display Bold"/>
                <a:ea typeface="Arial"/>
              </a:rPr>
              <a:t>Настройки </a:t>
            </a:r>
            <a:r>
              <a:rPr lang="ru-RU" sz="4200" b="1" strike="noStrike" spc="-1" dirty="0" err="1">
                <a:solidFill>
                  <a:srgbClr val="000000"/>
                </a:solidFill>
                <a:latin typeface="GT Eesti Pro Display Bold"/>
                <a:ea typeface="Arial"/>
              </a:rPr>
              <a:t>Pycharm</a:t>
            </a:r>
            <a:r>
              <a:rPr lang="ru-RU" sz="4200" b="1" strike="noStrike" spc="-1" dirty="0">
                <a:solidFill>
                  <a:srgbClr val="000000"/>
                </a:solidFill>
                <a:latin typeface="GT Eesti Pro Display Bold"/>
                <a:ea typeface="Arial"/>
              </a:rPr>
              <a:t> CE </a:t>
            </a:r>
            <a:endParaRPr lang="en-US" sz="4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TextShape 3"/>
          <p:cNvSpPr txBox="1"/>
          <p:nvPr/>
        </p:nvSpPr>
        <p:spPr>
          <a:xfrm>
            <a:off x="15349320" y="8970840"/>
            <a:ext cx="914040" cy="334080"/>
          </a:xfrm>
          <a:prstGeom prst="rect">
            <a:avLst/>
          </a:prstGeom>
          <a:noFill/>
          <a:ln>
            <a:noFill/>
          </a:ln>
        </p:spPr>
        <p:txBody>
          <a:bodyPr lIns="36000" tIns="0" rIns="36000" bIns="5400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83AB0240-514C-4750-840E-6D7B6B8C75F0}" type="slidenum">
              <a:rPr lang="ru-RU" sz="1400" b="1" strike="noStrike" spc="-1">
                <a:solidFill>
                  <a:srgbClr val="000000"/>
                </a:solidFill>
                <a:latin typeface="Arial"/>
                <a:ea typeface="Arial"/>
              </a:rPr>
              <a:t>21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360" name="CustomShape 5"/>
          <p:cNvSpPr/>
          <p:nvPr/>
        </p:nvSpPr>
        <p:spPr>
          <a:xfrm>
            <a:off x="1863725" y="2284200"/>
            <a:ext cx="14244529" cy="59323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08000" rIns="0" bIns="108000">
            <a:spAutoFit/>
          </a:bodyPr>
          <a:lstStyle/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ru-RU" sz="3600" b="1" strike="noStrike" spc="-1" dirty="0" err="1">
                <a:solidFill>
                  <a:srgbClr val="000000"/>
                </a:solidFill>
                <a:latin typeface="JetBrains Mono" panose="020B0509020102050004" pitchFamily="49" charset="0"/>
                <a:ea typeface="Arial"/>
              </a:rPr>
              <a:t>Appearance</a:t>
            </a:r>
            <a:r>
              <a:rPr lang="ru-RU" sz="3600" b="0" strike="noStrike" spc="-1" dirty="0">
                <a:solidFill>
                  <a:srgbClr val="000000"/>
                </a:solidFill>
                <a:latin typeface="GT Eesti Pro Display"/>
                <a:ea typeface="Arial"/>
              </a:rPr>
              <a:t> – </a:t>
            </a:r>
            <a:r>
              <a:rPr lang="ru-RU" sz="3600" b="0" strike="noStrike" spc="-1" dirty="0">
                <a:solidFill>
                  <a:srgbClr val="000000"/>
                </a:solidFill>
                <a:ea typeface="Arial"/>
              </a:rPr>
              <a:t>внешний вид редактора, темная/ светлая тема, выбор шрифтов, заднего фона, размер шрифтов</a:t>
            </a:r>
            <a:endParaRPr lang="en-US" sz="3600" b="0" strike="noStrike" spc="-1" dirty="0">
              <a:solidFill>
                <a:srgbClr val="000000"/>
              </a:solidFill>
              <a:ea typeface="Arial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endParaRPr lang="en-US" sz="3600" b="0" strike="noStrike" spc="-1" dirty="0">
              <a:latin typeface="Arial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ru-RU" sz="3600" b="1" strike="noStrike" spc="-1" dirty="0" err="1">
                <a:solidFill>
                  <a:srgbClr val="000000"/>
                </a:solidFill>
                <a:latin typeface="JetBrains Mono" panose="020B0509020102050004" pitchFamily="49" charset="0"/>
                <a:ea typeface="Arial"/>
              </a:rPr>
              <a:t>Keymap</a:t>
            </a:r>
            <a:r>
              <a:rPr lang="ru-RU" sz="3600" b="0" strike="noStrike" spc="-1" dirty="0">
                <a:solidFill>
                  <a:srgbClr val="000000"/>
                </a:solidFill>
                <a:latin typeface="GT Eesti Pro Display"/>
                <a:ea typeface="Arial"/>
              </a:rPr>
              <a:t> – </a:t>
            </a:r>
            <a:r>
              <a:rPr lang="ru-RU" sz="3600" b="0" strike="noStrike" spc="-1" dirty="0">
                <a:solidFill>
                  <a:srgbClr val="000000"/>
                </a:solidFill>
                <a:ea typeface="Arial"/>
              </a:rPr>
              <a:t>настройка своих </a:t>
            </a:r>
            <a:r>
              <a:rPr lang="ru-RU" sz="3600" b="0" strike="noStrike" spc="-1" dirty="0" err="1">
                <a:solidFill>
                  <a:srgbClr val="000000"/>
                </a:solidFill>
                <a:ea typeface="Arial"/>
              </a:rPr>
              <a:t>шорткатов</a:t>
            </a:r>
            <a:r>
              <a:rPr lang="ru-RU" sz="3600" b="0" strike="noStrike" spc="-1" dirty="0">
                <a:solidFill>
                  <a:srgbClr val="000000"/>
                </a:solidFill>
                <a:ea typeface="Arial"/>
              </a:rPr>
              <a:t> для работы с кодом, таких операций как дублирование строк, увеличение/уменьшение шрифта кода, и множество всего полезного.</a:t>
            </a:r>
            <a:endParaRPr lang="en-US" sz="3600" b="0" strike="noStrike" spc="-1" dirty="0"/>
          </a:p>
          <a:p>
            <a:pPr>
              <a:lnSpc>
                <a:spcPct val="150000"/>
              </a:lnSpc>
              <a:tabLst>
                <a:tab pos="0" algn="l"/>
              </a:tabLst>
            </a:pPr>
            <a:endParaRPr lang="en-US" sz="3600" b="0" strike="noStrike" spc="-1" dirty="0">
              <a:latin typeface="Arial"/>
            </a:endParaRPr>
          </a:p>
        </p:txBody>
      </p:sp>
      <p:pic>
        <p:nvPicPr>
          <p:cNvPr id="361" name="Рисунок 6"/>
          <p:cNvPicPr/>
          <p:nvPr/>
        </p:nvPicPr>
        <p:blipFill>
          <a:blip r:embed="rId3"/>
          <a:stretch/>
        </p:blipFill>
        <p:spPr>
          <a:xfrm>
            <a:off x="15260040" y="7413480"/>
            <a:ext cx="1502640" cy="1502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TextShape 1"/>
          <p:cNvSpPr txBox="1"/>
          <p:nvPr/>
        </p:nvSpPr>
        <p:spPr>
          <a:xfrm>
            <a:off x="1863725" y="447093"/>
            <a:ext cx="15176160" cy="1116720"/>
          </a:xfrm>
          <a:prstGeom prst="rect">
            <a:avLst/>
          </a:prstGeom>
          <a:noFill/>
          <a:ln>
            <a:noFill/>
          </a:ln>
        </p:spPr>
        <p:txBody>
          <a:bodyPr lIns="0" tIns="108000" rIns="0" bIns="0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ru-RU" sz="4200" b="1" spc="-1" dirty="0">
                <a:solidFill>
                  <a:srgbClr val="000000"/>
                </a:solidFill>
                <a:latin typeface="GT Eesti Pro Display Bold"/>
                <a:ea typeface="Arial"/>
              </a:rPr>
              <a:t>Настройки </a:t>
            </a:r>
            <a:r>
              <a:rPr lang="ru-RU" sz="4200" b="1" strike="noStrike" spc="-1" dirty="0" err="1">
                <a:solidFill>
                  <a:srgbClr val="000000"/>
                </a:solidFill>
                <a:latin typeface="GT Eesti Pro Display Bold"/>
                <a:ea typeface="Arial"/>
              </a:rPr>
              <a:t>Pycharm</a:t>
            </a:r>
            <a:r>
              <a:rPr lang="ru-RU" sz="4200" b="1" strike="noStrike" spc="-1" dirty="0">
                <a:solidFill>
                  <a:srgbClr val="000000"/>
                </a:solidFill>
                <a:latin typeface="GT Eesti Pro Display Bold"/>
                <a:ea typeface="Arial"/>
              </a:rPr>
              <a:t> CE </a:t>
            </a:r>
            <a:endParaRPr lang="en-US" sz="4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TextShape 3"/>
          <p:cNvSpPr txBox="1"/>
          <p:nvPr/>
        </p:nvSpPr>
        <p:spPr>
          <a:xfrm>
            <a:off x="15349320" y="8970840"/>
            <a:ext cx="914040" cy="334080"/>
          </a:xfrm>
          <a:prstGeom prst="rect">
            <a:avLst/>
          </a:prstGeom>
          <a:noFill/>
          <a:ln>
            <a:noFill/>
          </a:ln>
        </p:spPr>
        <p:txBody>
          <a:bodyPr lIns="36000" tIns="0" rIns="36000" bIns="5400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83AB0240-514C-4750-840E-6D7B6B8C75F0}" type="slidenum">
              <a:rPr lang="ru-RU" sz="1400" b="1" strike="noStrike" spc="-1">
                <a:solidFill>
                  <a:srgbClr val="000000"/>
                </a:solidFill>
                <a:latin typeface="Arial"/>
                <a:ea typeface="Arial"/>
              </a:rPr>
              <a:t>22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360" name="CustomShape 5"/>
          <p:cNvSpPr/>
          <p:nvPr/>
        </p:nvSpPr>
        <p:spPr>
          <a:xfrm>
            <a:off x="1863725" y="2279502"/>
            <a:ext cx="14935467" cy="75943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08000" rIns="0" bIns="108000">
            <a:spAutoFit/>
          </a:bodyPr>
          <a:lstStyle/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ru-RU" sz="3600" b="1" spc="-1" dirty="0" err="1">
                <a:solidFill>
                  <a:srgbClr val="000000"/>
                </a:solidFill>
                <a:latin typeface="JetBrains Mono" panose="020B0509020102050004" pitchFamily="49" charset="0"/>
                <a:ea typeface="Arial"/>
              </a:rPr>
              <a:t>Editor</a:t>
            </a:r>
            <a:r>
              <a:rPr lang="ru-RU" sz="3600" b="1" spc="-1" dirty="0">
                <a:solidFill>
                  <a:srgbClr val="000000"/>
                </a:solidFill>
                <a:latin typeface="GT Eesti Pro Display Bold"/>
                <a:ea typeface="Arial"/>
              </a:rPr>
              <a:t> –</a:t>
            </a:r>
            <a:r>
              <a:rPr lang="ru-RU" sz="3600" spc="-1" dirty="0">
                <a:solidFill>
                  <a:srgbClr val="000000"/>
                </a:solidFill>
                <a:latin typeface="GT Eesti Pro Display"/>
                <a:ea typeface="Arial"/>
              </a:rPr>
              <a:t> </a:t>
            </a:r>
            <a:r>
              <a:rPr lang="ru-RU" sz="3600" spc="-1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настройки редактора, его внешний вид, дефолтное поведение, наборы файлов, которые редактор может обрабатывать</a:t>
            </a:r>
            <a:endParaRPr lang="en-US" sz="3600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ru-RU" sz="3600" b="1" spc="-1" dirty="0" err="1">
                <a:solidFill>
                  <a:srgbClr val="000000"/>
                </a:solidFill>
                <a:latin typeface="JetBrains Mono" panose="020B0509020102050004" pitchFamily="49" charset="0"/>
                <a:ea typeface="Arial"/>
              </a:rPr>
              <a:t>Plugins</a:t>
            </a:r>
            <a:r>
              <a:rPr lang="ru-RU" sz="3600" b="1" spc="-1" dirty="0">
                <a:solidFill>
                  <a:srgbClr val="000000"/>
                </a:solidFill>
                <a:latin typeface="GT Eesti Pro Display Bold"/>
                <a:ea typeface="Arial"/>
              </a:rPr>
              <a:t> – </a:t>
            </a:r>
            <a:r>
              <a:rPr lang="ru-RU" sz="3600" spc="-1" dirty="0">
                <a:solidFill>
                  <a:srgbClr val="000000"/>
                </a:solidFill>
                <a:latin typeface="GT Eesti Pro Display"/>
                <a:ea typeface="Arial"/>
              </a:rPr>
              <a:t> </a:t>
            </a:r>
            <a:r>
              <a:rPr lang="ru-RU" sz="3600" spc="-1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местный магазин плагинов. Плагины отвечают за различные части внешнего вида, либо за знание синтаксиса какого-то языка</a:t>
            </a:r>
            <a:r>
              <a:rPr lang="en-US" sz="3600" spc="-1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ru-RU" sz="3600" b="1" spc="-1" dirty="0" err="1">
                <a:solidFill>
                  <a:srgbClr val="000000"/>
                </a:solidFill>
                <a:latin typeface="JetBrains Mono" panose="020B0509020102050004" pitchFamily="49" charset="0"/>
                <a:ea typeface="Arial"/>
              </a:rPr>
              <a:t>Version</a:t>
            </a:r>
            <a:r>
              <a:rPr lang="ru-RU" sz="3600" b="1" spc="-1" dirty="0">
                <a:solidFill>
                  <a:srgbClr val="000000"/>
                </a:solidFill>
                <a:latin typeface="JetBrains Mono" panose="020B0509020102050004" pitchFamily="49" charset="0"/>
                <a:ea typeface="Arial"/>
              </a:rPr>
              <a:t> </a:t>
            </a:r>
            <a:r>
              <a:rPr lang="ru-RU" sz="3600" b="1" spc="-1" dirty="0" err="1">
                <a:solidFill>
                  <a:srgbClr val="000000"/>
                </a:solidFill>
                <a:latin typeface="JetBrains Mono" panose="020B0509020102050004" pitchFamily="49" charset="0"/>
                <a:ea typeface="Arial"/>
              </a:rPr>
              <a:t>Control</a:t>
            </a:r>
            <a:r>
              <a:rPr lang="ru-RU" sz="3600" b="1" spc="-1" dirty="0">
                <a:solidFill>
                  <a:srgbClr val="000000"/>
                </a:solidFill>
                <a:latin typeface="JetBrains Mono" panose="020B0509020102050004" pitchFamily="49" charset="0"/>
                <a:ea typeface="Arial"/>
              </a:rPr>
              <a:t> </a:t>
            </a:r>
            <a:r>
              <a:rPr lang="ru-RU" sz="3600" b="1" spc="-1" dirty="0">
                <a:solidFill>
                  <a:srgbClr val="000000"/>
                </a:solidFill>
                <a:latin typeface="GT Eesti Pro Display Bold"/>
                <a:ea typeface="Arial"/>
              </a:rPr>
              <a:t>– </a:t>
            </a:r>
            <a:r>
              <a:rPr lang="ru-RU" sz="3600" spc="-1" dirty="0">
                <a:solidFill>
                  <a:srgbClr val="000000"/>
                </a:solidFill>
                <a:latin typeface="GT Eesti Pro Display"/>
                <a:ea typeface="Arial"/>
              </a:rPr>
              <a:t> </a:t>
            </a:r>
            <a:r>
              <a:rPr lang="ru-RU" sz="3600" spc="-1" dirty="0">
                <a:solidFill>
                  <a:srgbClr val="000000"/>
                </a:solidFill>
                <a:latin typeface="+mj-lt"/>
                <a:ea typeface="Arial"/>
              </a:rPr>
              <a:t>для работы с системами контроля, такими к примеру, как </a:t>
            </a:r>
            <a:r>
              <a:rPr lang="ru-RU" sz="3600" spc="-1" dirty="0" err="1">
                <a:solidFill>
                  <a:srgbClr val="000000"/>
                </a:solidFill>
                <a:latin typeface="+mj-lt"/>
                <a:ea typeface="Arial"/>
              </a:rPr>
              <a:t>Git</a:t>
            </a:r>
            <a:endParaRPr lang="en-US" sz="3600" spc="-1" dirty="0">
              <a:latin typeface="+mj-lt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ru-RU" sz="3600" b="0" strike="noStrike" spc="-1" dirty="0">
                <a:solidFill>
                  <a:srgbClr val="000000"/>
                </a:solidFill>
                <a:latin typeface="GT Eesti Pro Display"/>
                <a:ea typeface="Arial"/>
              </a:rPr>
              <a:t>.</a:t>
            </a:r>
            <a:endParaRPr lang="en-US" sz="3600" b="0" strike="noStrike" spc="-1" dirty="0">
              <a:latin typeface="Arial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endParaRPr lang="en-US" sz="3600" b="0" strike="noStrike" spc="-1" dirty="0">
              <a:latin typeface="Arial"/>
            </a:endParaRPr>
          </a:p>
        </p:txBody>
      </p:sp>
      <p:pic>
        <p:nvPicPr>
          <p:cNvPr id="361" name="Рисунок 6"/>
          <p:cNvPicPr/>
          <p:nvPr/>
        </p:nvPicPr>
        <p:blipFill>
          <a:blip r:embed="rId3"/>
          <a:stretch/>
        </p:blipFill>
        <p:spPr>
          <a:xfrm>
            <a:off x="15260040" y="7413480"/>
            <a:ext cx="1502640" cy="15026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394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extShape 3"/>
          <p:cNvSpPr txBox="1"/>
          <p:nvPr/>
        </p:nvSpPr>
        <p:spPr>
          <a:xfrm>
            <a:off x="15349320" y="8970840"/>
            <a:ext cx="914040" cy="334080"/>
          </a:xfrm>
          <a:prstGeom prst="rect">
            <a:avLst/>
          </a:prstGeom>
          <a:noFill/>
          <a:ln>
            <a:noFill/>
          </a:ln>
        </p:spPr>
        <p:txBody>
          <a:bodyPr lIns="36000" tIns="0" rIns="36000" bIns="5400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BDDF3D6-9B6B-405E-A04C-EBD5BE877FF3}" type="slidenum">
              <a:rPr lang="ru-RU" sz="1400" b="1" strike="noStrike" spc="-1">
                <a:solidFill>
                  <a:srgbClr val="000000"/>
                </a:solidFill>
                <a:latin typeface="Arial"/>
                <a:ea typeface="Arial"/>
              </a:rPr>
              <a:t>23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365" name="CustomShape 4"/>
          <p:cNvSpPr/>
          <p:nvPr/>
        </p:nvSpPr>
        <p:spPr>
          <a:xfrm>
            <a:off x="1863725" y="2232165"/>
            <a:ext cx="13857072" cy="42703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08000" rIns="0" bIns="108000">
            <a:spAutoFit/>
          </a:bodyPr>
          <a:lstStyle/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ru-RU" sz="3600" b="0" strike="noStrike" spc="-1" dirty="0">
                <a:solidFill>
                  <a:srgbClr val="000000"/>
                </a:solidFill>
                <a:ea typeface="Arial"/>
              </a:rPr>
              <a:t>Теперь, чтобы начать пользоваться </a:t>
            </a:r>
            <a:r>
              <a:rPr lang="ru-RU" sz="3600" b="0" strike="noStrike" spc="-1" dirty="0" err="1">
                <a:solidFill>
                  <a:srgbClr val="000000"/>
                </a:solidFill>
                <a:ea typeface="Arial"/>
              </a:rPr>
              <a:t>Pycharm</a:t>
            </a:r>
            <a:r>
              <a:rPr lang="ru-RU" sz="3600" b="0" strike="noStrike" spc="-1" dirty="0">
                <a:solidFill>
                  <a:srgbClr val="000000"/>
                </a:solidFill>
                <a:ea typeface="Arial"/>
              </a:rPr>
              <a:t> CE, вам нужно назначить интерпретатора на ваш скрипт. Вы сможете это сделать, нажав на кнопку ADD CONFIGURATION  в правом верхнем углу. Потом вы сможете нажать на плюс и добавить интерпретатор к вашему файлу:</a:t>
            </a:r>
            <a:endParaRPr lang="en-US" sz="3600" b="0" strike="noStrike" spc="-1" dirty="0"/>
          </a:p>
        </p:txBody>
      </p:sp>
      <p:pic>
        <p:nvPicPr>
          <p:cNvPr id="367" name="Рисунок 2"/>
          <p:cNvPicPr/>
          <p:nvPr/>
        </p:nvPicPr>
        <p:blipFill>
          <a:blip r:embed="rId3"/>
          <a:stretch/>
        </p:blipFill>
        <p:spPr>
          <a:xfrm>
            <a:off x="15349320" y="7425000"/>
            <a:ext cx="1502640" cy="1502640"/>
          </a:xfrm>
          <a:prstGeom prst="rect">
            <a:avLst/>
          </a:prstGeom>
          <a:ln>
            <a:noFill/>
          </a:ln>
        </p:spPr>
      </p:pic>
      <p:sp>
        <p:nvSpPr>
          <p:cNvPr id="8" name="TextShape 1">
            <a:extLst>
              <a:ext uri="{FF2B5EF4-FFF2-40B4-BE49-F238E27FC236}">
                <a16:creationId xmlns:a16="http://schemas.microsoft.com/office/drawing/2014/main" id="{6CF7D7A9-5BE2-1D4E-896F-4F90218D1909}"/>
              </a:ext>
            </a:extLst>
          </p:cNvPr>
          <p:cNvSpPr txBox="1"/>
          <p:nvPr/>
        </p:nvSpPr>
        <p:spPr>
          <a:xfrm>
            <a:off x="1863725" y="434254"/>
            <a:ext cx="15176160" cy="1116720"/>
          </a:xfrm>
          <a:prstGeom prst="rect">
            <a:avLst/>
          </a:prstGeom>
          <a:noFill/>
          <a:ln>
            <a:noFill/>
          </a:ln>
        </p:spPr>
        <p:txBody>
          <a:bodyPr lIns="0" tIns="108000" rIns="0" bIns="0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ru-RU" sz="4200" b="1" strike="noStrike" spc="-1" dirty="0" err="1">
                <a:solidFill>
                  <a:srgbClr val="000000"/>
                </a:solidFill>
                <a:latin typeface="GT Eesti Pro Display Bold"/>
                <a:ea typeface="Arial"/>
              </a:rPr>
              <a:t>Pycharm</a:t>
            </a:r>
            <a:r>
              <a:rPr lang="ru-RU" sz="4200" b="1" strike="noStrike" spc="-1" dirty="0">
                <a:solidFill>
                  <a:srgbClr val="000000"/>
                </a:solidFill>
                <a:latin typeface="GT Eesti Pro Display Bold"/>
                <a:ea typeface="Arial"/>
              </a:rPr>
              <a:t> CE </a:t>
            </a:r>
            <a:endParaRPr lang="en-US" sz="42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extShape 3"/>
          <p:cNvSpPr txBox="1"/>
          <p:nvPr/>
        </p:nvSpPr>
        <p:spPr>
          <a:xfrm>
            <a:off x="15349320" y="8970840"/>
            <a:ext cx="914040" cy="334080"/>
          </a:xfrm>
          <a:prstGeom prst="rect">
            <a:avLst/>
          </a:prstGeom>
          <a:noFill/>
          <a:ln>
            <a:noFill/>
          </a:ln>
        </p:spPr>
        <p:txBody>
          <a:bodyPr lIns="36000" tIns="0" rIns="36000" bIns="5400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BDDF3D6-9B6B-405E-A04C-EBD5BE877FF3}" type="slidenum">
              <a:rPr lang="ru-RU" sz="1400" b="1" strike="noStrike" spc="-1">
                <a:solidFill>
                  <a:srgbClr val="000000"/>
                </a:solidFill>
                <a:latin typeface="Arial"/>
                <a:ea typeface="Arial"/>
              </a:rPr>
              <a:t>24</a:t>
            </a:fld>
            <a:endParaRPr lang="en-US" sz="1400" b="0" strike="noStrike" spc="-1">
              <a:latin typeface="Times New Roman"/>
            </a:endParaRPr>
          </a:p>
        </p:txBody>
      </p:sp>
      <p:pic>
        <p:nvPicPr>
          <p:cNvPr id="366" name="Google Shape;328;p16"/>
          <p:cNvPicPr/>
          <p:nvPr/>
        </p:nvPicPr>
        <p:blipFill>
          <a:blip r:embed="rId3"/>
          <a:stretch/>
        </p:blipFill>
        <p:spPr>
          <a:xfrm>
            <a:off x="1827213" y="2608263"/>
            <a:ext cx="10847880" cy="5445720"/>
          </a:xfrm>
          <a:prstGeom prst="rect">
            <a:avLst/>
          </a:prstGeom>
          <a:ln>
            <a:noFill/>
          </a:ln>
        </p:spPr>
      </p:pic>
      <p:pic>
        <p:nvPicPr>
          <p:cNvPr id="367" name="Рисунок 2"/>
          <p:cNvPicPr/>
          <p:nvPr/>
        </p:nvPicPr>
        <p:blipFill>
          <a:blip r:embed="rId4"/>
          <a:stretch/>
        </p:blipFill>
        <p:spPr>
          <a:xfrm>
            <a:off x="15349320" y="7425000"/>
            <a:ext cx="1502640" cy="1502640"/>
          </a:xfrm>
          <a:prstGeom prst="rect">
            <a:avLst/>
          </a:prstGeom>
          <a:ln>
            <a:noFill/>
          </a:ln>
        </p:spPr>
      </p:pic>
      <p:sp>
        <p:nvSpPr>
          <p:cNvPr id="8" name="TextShape 1">
            <a:extLst>
              <a:ext uri="{FF2B5EF4-FFF2-40B4-BE49-F238E27FC236}">
                <a16:creationId xmlns:a16="http://schemas.microsoft.com/office/drawing/2014/main" id="{292A2028-DF60-1949-AFCB-ADC9A9192E23}"/>
              </a:ext>
            </a:extLst>
          </p:cNvPr>
          <p:cNvSpPr txBox="1"/>
          <p:nvPr/>
        </p:nvSpPr>
        <p:spPr>
          <a:xfrm>
            <a:off x="1863725" y="447093"/>
            <a:ext cx="15176160" cy="1116720"/>
          </a:xfrm>
          <a:prstGeom prst="rect">
            <a:avLst/>
          </a:prstGeom>
          <a:noFill/>
          <a:ln>
            <a:noFill/>
          </a:ln>
        </p:spPr>
        <p:txBody>
          <a:bodyPr lIns="0" tIns="108000" rIns="0" bIns="0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ru-RU" sz="4200" b="1" strike="noStrike" spc="-1" dirty="0" err="1">
                <a:solidFill>
                  <a:srgbClr val="000000"/>
                </a:solidFill>
                <a:latin typeface="GT Eesti Pro Display Bold"/>
                <a:ea typeface="Arial"/>
              </a:rPr>
              <a:t>Pycharm</a:t>
            </a:r>
            <a:r>
              <a:rPr lang="ru-RU" sz="4200" b="1" strike="noStrike" spc="-1" dirty="0">
                <a:solidFill>
                  <a:srgbClr val="000000"/>
                </a:solidFill>
                <a:latin typeface="GT Eesti Pro Display Bold"/>
                <a:ea typeface="Arial"/>
              </a:rPr>
              <a:t> CE </a:t>
            </a:r>
            <a:endParaRPr lang="en-US" sz="42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3033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8E828B-D486-D241-B482-995019ED21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8800" spc="-1" dirty="0">
                <a:solidFill>
                  <a:srgbClr val="FFFFFF"/>
                </a:solidFill>
                <a:ea typeface="Arial"/>
              </a:rPr>
              <a:t>Списки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3E6F1D0-2148-F54A-92F3-030BC2C7C4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sz="3600" spc="-1" dirty="0">
                <a:solidFill>
                  <a:srgbClr val="FFFFFF"/>
                </a:solidFill>
              </a:rPr>
              <a:t>Или структуры данных</a:t>
            </a:r>
            <a:endParaRPr lang="en-US" sz="3600" spc="-1" dirty="0">
              <a:solidFill>
                <a:srgbClr val="000000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7429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7">
            <a:extLst>
              <a:ext uri="{FF2B5EF4-FFF2-40B4-BE49-F238E27FC236}">
                <a16:creationId xmlns:a16="http://schemas.microsoft.com/office/drawing/2014/main" id="{396F3BA6-FC76-9E4E-83F2-B6462A124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4949" y="2639939"/>
            <a:ext cx="11877296" cy="1454244"/>
          </a:xfrm>
        </p:spPr>
        <p:txBody>
          <a:bodyPr/>
          <a:lstStyle/>
          <a:p>
            <a:r>
              <a:rPr lang="ru-RU" dirty="0">
                <a:solidFill>
                  <a:schemeClr val="tx2"/>
                </a:solidFill>
                <a:latin typeface="Arial" panose="020B0604020202020204" pitchFamily="34" charset="0"/>
                <a:ea typeface="Play"/>
                <a:cs typeface="Arial" panose="020B0604020202020204" pitchFamily="34" charset="0"/>
                <a:sym typeface="Play"/>
              </a:rPr>
              <a:t>Списки</a:t>
            </a:r>
            <a:endParaRPr lang="ru-RU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FCDE782-DDB9-CA43-8DAB-99FD6ECE3679}"/>
              </a:ext>
            </a:extLst>
          </p:cNvPr>
          <p:cNvSpPr/>
          <p:nvPr/>
        </p:nvSpPr>
        <p:spPr>
          <a:xfrm>
            <a:off x="2174949" y="4704915"/>
            <a:ext cx="1270342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4400" spc="-1" dirty="0">
                <a:solidFill>
                  <a:srgbClr val="000000"/>
                </a:solidFill>
                <a:latin typeface="Arial" panose="020B0604020202020204" pitchFamily="34" charset="0"/>
                <a:ea typeface="Play"/>
                <a:cs typeface="Arial" panose="020B0604020202020204" pitchFamily="34" charset="0"/>
              </a:rPr>
              <a:t>Список – это набор элементов, следующих в определенном порядке.</a:t>
            </a:r>
            <a:endParaRPr lang="en-US" sz="4400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691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TextShape 1"/>
          <p:cNvSpPr txBox="1"/>
          <p:nvPr/>
        </p:nvSpPr>
        <p:spPr>
          <a:xfrm>
            <a:off x="1863725" y="447093"/>
            <a:ext cx="15176160" cy="1116720"/>
          </a:xfrm>
          <a:prstGeom prst="rect">
            <a:avLst/>
          </a:prstGeom>
          <a:noFill/>
          <a:ln>
            <a:noFill/>
          </a:ln>
        </p:spPr>
        <p:txBody>
          <a:bodyPr lIns="0" tIns="108000" rIns="0" bIns="0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ru-RU" sz="4200" b="1" strike="noStrike" spc="-1" dirty="0">
                <a:solidFill>
                  <a:srgbClr val="000000"/>
                </a:solidFill>
                <a:latin typeface="GT Eesti Pro Display Bold"/>
                <a:ea typeface="Arial"/>
              </a:rPr>
              <a:t>Списки в </a:t>
            </a:r>
            <a:r>
              <a:rPr lang="ru-RU" sz="4200" b="1" strike="noStrike" spc="-1" dirty="0" err="1">
                <a:solidFill>
                  <a:srgbClr val="000000"/>
                </a:solidFill>
                <a:latin typeface="GT Eesti Pro Display Bold"/>
                <a:ea typeface="Arial"/>
              </a:rPr>
              <a:t>Python</a:t>
            </a:r>
            <a:endParaRPr lang="en-US" sz="4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TextShape 3"/>
          <p:cNvSpPr txBox="1"/>
          <p:nvPr/>
        </p:nvSpPr>
        <p:spPr>
          <a:xfrm>
            <a:off x="15349320" y="8970840"/>
            <a:ext cx="914040" cy="334080"/>
          </a:xfrm>
          <a:prstGeom prst="rect">
            <a:avLst/>
          </a:prstGeom>
          <a:noFill/>
          <a:ln>
            <a:noFill/>
          </a:ln>
        </p:spPr>
        <p:txBody>
          <a:bodyPr lIns="36000" tIns="0" rIns="36000" bIns="5400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F6F42A5E-1254-4F72-B02D-F9B4CEFD1A13}" type="slidenum">
              <a:rPr lang="ru-RU" sz="1400" b="1" strike="noStrike" spc="-1">
                <a:solidFill>
                  <a:srgbClr val="000000"/>
                </a:solidFill>
                <a:latin typeface="Arial"/>
                <a:ea typeface="Arial"/>
              </a:rPr>
              <a:t>27</a:t>
            </a:fld>
            <a:endParaRPr lang="en-US" sz="1400" b="0" strike="noStrike" spc="-1">
              <a:latin typeface="Times New Roman"/>
            </a:endParaRPr>
          </a:p>
        </p:txBody>
      </p:sp>
      <p:pic>
        <p:nvPicPr>
          <p:cNvPr id="373" name="Google Shape;193;p3"/>
          <p:cNvPicPr/>
          <p:nvPr/>
        </p:nvPicPr>
        <p:blipFill>
          <a:blip r:embed="rId3"/>
          <a:stretch/>
        </p:blipFill>
        <p:spPr>
          <a:xfrm>
            <a:off x="15195240" y="7166520"/>
            <a:ext cx="1631520" cy="1631520"/>
          </a:xfrm>
          <a:prstGeom prst="rect">
            <a:avLst/>
          </a:prstGeom>
          <a:ln>
            <a:noFill/>
          </a:ln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50C0A7F-1A81-7E46-9DFE-07B7FD06CE75}"/>
              </a:ext>
            </a:extLst>
          </p:cNvPr>
          <p:cNvSpPr/>
          <p:nvPr/>
        </p:nvSpPr>
        <p:spPr>
          <a:xfrm>
            <a:off x="1749721" y="2499775"/>
            <a:ext cx="1174930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3600" spc="-1" dirty="0" err="1">
                <a:solidFill>
                  <a:srgbClr val="000000"/>
                </a:solidFill>
                <a:latin typeface="JetBrains Mono Medium"/>
                <a:ea typeface="Arial"/>
              </a:rPr>
              <a:t>cars</a:t>
            </a:r>
            <a:r>
              <a:rPr lang="ru-RU" sz="3600" spc="-1" dirty="0">
                <a:solidFill>
                  <a:srgbClr val="000000"/>
                </a:solidFill>
                <a:latin typeface="JetBrains Mono Medium"/>
                <a:ea typeface="Arial"/>
              </a:rPr>
              <a:t> = [</a:t>
            </a:r>
            <a:r>
              <a:rPr lang="en-US" sz="3600" spc="-1" dirty="0">
                <a:solidFill>
                  <a:srgbClr val="000000"/>
                </a:solidFill>
                <a:latin typeface="JetBrains Mono Medium"/>
                <a:ea typeface="Arial"/>
              </a:rPr>
              <a:t>’</a:t>
            </a:r>
            <a:r>
              <a:rPr lang="ru-RU" sz="3600" spc="-1" dirty="0" err="1">
                <a:solidFill>
                  <a:srgbClr val="000000"/>
                </a:solidFill>
                <a:latin typeface="JetBrains Mono Medium"/>
                <a:ea typeface="Arial"/>
              </a:rPr>
              <a:t>volvo</a:t>
            </a:r>
            <a:r>
              <a:rPr lang="ru-RU" sz="3600" spc="-1" dirty="0">
                <a:solidFill>
                  <a:srgbClr val="000000"/>
                </a:solidFill>
                <a:latin typeface="JetBrains Mono Medium"/>
                <a:ea typeface="Arial"/>
              </a:rPr>
              <a:t>’, ’</a:t>
            </a:r>
            <a:r>
              <a:rPr lang="ru-RU" sz="3600" spc="-1" dirty="0" err="1">
                <a:solidFill>
                  <a:srgbClr val="000000"/>
                </a:solidFill>
                <a:latin typeface="JetBrains Mono Medium"/>
                <a:ea typeface="Arial"/>
              </a:rPr>
              <a:t>mersedes</a:t>
            </a:r>
            <a:r>
              <a:rPr lang="ru-RU" sz="3600" spc="-1" dirty="0">
                <a:solidFill>
                  <a:srgbClr val="000000"/>
                </a:solidFill>
                <a:latin typeface="JetBrains Mono Medium"/>
                <a:ea typeface="Arial"/>
              </a:rPr>
              <a:t>’, ‘</a:t>
            </a:r>
            <a:r>
              <a:rPr lang="ru-RU" sz="3600" spc="-1" dirty="0" err="1">
                <a:solidFill>
                  <a:srgbClr val="000000"/>
                </a:solidFill>
                <a:latin typeface="JetBrains Mono Medium"/>
                <a:ea typeface="Arial"/>
              </a:rPr>
              <a:t>citroen</a:t>
            </a:r>
            <a:r>
              <a:rPr lang="ru-RU" sz="3600" spc="-1" dirty="0">
                <a:solidFill>
                  <a:srgbClr val="000000"/>
                </a:solidFill>
                <a:latin typeface="JetBrains Mono Medium"/>
                <a:ea typeface="Arial"/>
              </a:rPr>
              <a:t>’]</a:t>
            </a:r>
            <a:endParaRPr lang="en-US" sz="3600" spc="-1" dirty="0"/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3600" spc="-1" dirty="0"/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3600" spc="-1" dirty="0">
                <a:solidFill>
                  <a:srgbClr val="000000"/>
                </a:solidFill>
                <a:latin typeface="GT Eesti Pro Display Light"/>
                <a:ea typeface="Arial"/>
              </a:rPr>
              <a:t>К элементам массива можно обратиться, выбрав какой-то элемент по индексу в списке:</a:t>
            </a:r>
            <a:endParaRPr lang="en-US" sz="3600" spc="-1" dirty="0"/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3600" spc="-1" dirty="0"/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3600" spc="-1" dirty="0" err="1">
                <a:solidFill>
                  <a:srgbClr val="000000"/>
                </a:solidFill>
                <a:latin typeface="JetBrains Mono Medium"/>
                <a:ea typeface="Arial"/>
              </a:rPr>
              <a:t>print</a:t>
            </a:r>
            <a:r>
              <a:rPr lang="ru-RU" sz="3600" spc="-1" dirty="0">
                <a:solidFill>
                  <a:srgbClr val="000000"/>
                </a:solidFill>
                <a:latin typeface="JetBrains Mono Medium"/>
                <a:ea typeface="Arial"/>
              </a:rPr>
              <a:t>(</a:t>
            </a:r>
            <a:r>
              <a:rPr lang="ru-RU" sz="3600" spc="-1" dirty="0" err="1">
                <a:solidFill>
                  <a:srgbClr val="000000"/>
                </a:solidFill>
                <a:latin typeface="JetBrains Mono Medium"/>
                <a:ea typeface="Arial"/>
              </a:rPr>
              <a:t>cars</a:t>
            </a:r>
            <a:r>
              <a:rPr lang="ru-RU" sz="3600" spc="-1" dirty="0">
                <a:solidFill>
                  <a:srgbClr val="000000"/>
                </a:solidFill>
                <a:latin typeface="JetBrains Mono Medium"/>
                <a:ea typeface="Arial"/>
              </a:rPr>
              <a:t>[0])</a:t>
            </a:r>
            <a:endParaRPr lang="en-US" sz="3600" spc="-1" dirty="0"/>
          </a:p>
        </p:txBody>
      </p:sp>
    </p:spTree>
    <p:extLst>
      <p:ext uri="{BB962C8B-B14F-4D97-AF65-F5344CB8AC3E}">
        <p14:creationId xmlns:p14="http://schemas.microsoft.com/office/powerpoint/2010/main" val="38170744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1063AD-95EF-3749-A81D-D74AA9702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Методы работы с массивами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228F008-2DC4-764E-961C-C18C28531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28</a:t>
            </a:fld>
            <a:endParaRPr lang="ru-RU"/>
          </a:p>
        </p:txBody>
      </p:sp>
      <p:graphicFrame>
        <p:nvGraphicFramePr>
          <p:cNvPr id="5" name="Объект 7">
            <a:extLst>
              <a:ext uri="{FF2B5EF4-FFF2-40B4-BE49-F238E27FC236}">
                <a16:creationId xmlns:a16="http://schemas.microsoft.com/office/drawing/2014/main" id="{427DEE65-7FC2-9044-A470-5365D57A6D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3211301"/>
              </p:ext>
            </p:extLst>
          </p:nvPr>
        </p:nvGraphicFramePr>
        <p:xfrm>
          <a:off x="957844" y="2518629"/>
          <a:ext cx="14385478" cy="4980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754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10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6189"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300" dirty="0"/>
                        <a:t>Метод</a:t>
                      </a:r>
                      <a:endParaRPr lang="en-US" sz="3300" dirty="0"/>
                    </a:p>
                  </a:txBody>
                  <a:tcPr marL="255958" marR="204767" marT="51192" marB="51192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300" dirty="0"/>
                        <a:t>Его описание</a:t>
                      </a:r>
                      <a:endParaRPr lang="en-US" sz="3300" dirty="0"/>
                    </a:p>
                  </a:txBody>
                  <a:tcPr marL="255958" marR="204767" marT="51192" marB="51192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6189"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0" strike="noStrike" spc="-1" dirty="0" err="1">
                          <a:solidFill>
                            <a:srgbClr val="000000"/>
                          </a:solidFill>
                          <a:latin typeface="JetBrains Mono Medium"/>
                          <a:ea typeface="Arial"/>
                        </a:rPr>
                        <a:t>cars.append</a:t>
                      </a:r>
                      <a:r>
                        <a:rPr lang="ru-RU" sz="3200" b="0" strike="noStrike" spc="-1" dirty="0">
                          <a:solidFill>
                            <a:srgbClr val="000000"/>
                          </a:solidFill>
                          <a:latin typeface="JetBrains Mono Medium"/>
                          <a:ea typeface="Arial"/>
                        </a:rPr>
                        <a:t>(‘</a:t>
                      </a:r>
                      <a:r>
                        <a:rPr lang="en-US" sz="3200" b="0" strike="noStrike" spc="-1" dirty="0">
                          <a:solidFill>
                            <a:srgbClr val="000000"/>
                          </a:solidFill>
                          <a:latin typeface="JetBrains Mono Medium"/>
                          <a:ea typeface="Arial"/>
                        </a:rPr>
                        <a:t>car</a:t>
                      </a:r>
                      <a:r>
                        <a:rPr lang="ru-RU" sz="3200" b="0" strike="noStrike" spc="-1" dirty="0">
                          <a:solidFill>
                            <a:srgbClr val="000000"/>
                          </a:solidFill>
                          <a:latin typeface="JetBrains Mono Medium"/>
                          <a:ea typeface="Arial"/>
                        </a:rPr>
                        <a:t>’) </a:t>
                      </a:r>
                      <a:endParaRPr lang="en-US" sz="3300" dirty="0"/>
                    </a:p>
                  </a:txBody>
                  <a:tcPr marL="255958" marR="204767" marT="51192" marB="51192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300" dirty="0"/>
                        <a:t>Добавить новый элемент в список</a:t>
                      </a:r>
                      <a:endParaRPr lang="en-US" sz="3300" dirty="0"/>
                    </a:p>
                  </a:txBody>
                  <a:tcPr marL="255958" marR="204767" marT="51192" marB="5119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6189"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0" strike="noStrike" spc="-1" dirty="0" err="1">
                          <a:solidFill>
                            <a:srgbClr val="000000"/>
                          </a:solidFill>
                          <a:latin typeface="JetBrains Mono Medium"/>
                          <a:ea typeface="Arial"/>
                        </a:rPr>
                        <a:t>del</a:t>
                      </a:r>
                      <a:r>
                        <a:rPr lang="ru-RU" sz="3200" b="0" strike="noStrike" spc="-1" dirty="0">
                          <a:solidFill>
                            <a:srgbClr val="000000"/>
                          </a:solidFill>
                          <a:latin typeface="JetBrains Mono Medium"/>
                          <a:ea typeface="Arial"/>
                        </a:rPr>
                        <a:t> </a:t>
                      </a:r>
                      <a:r>
                        <a:rPr lang="ru-RU" sz="3200" b="0" strike="noStrike" spc="-1" dirty="0" err="1">
                          <a:solidFill>
                            <a:srgbClr val="000000"/>
                          </a:solidFill>
                          <a:latin typeface="JetBrains Mono Medium"/>
                          <a:ea typeface="Arial"/>
                        </a:rPr>
                        <a:t>cars</a:t>
                      </a:r>
                      <a:r>
                        <a:rPr lang="ru-RU" sz="3200" b="0" strike="noStrike" spc="-1" dirty="0">
                          <a:solidFill>
                            <a:srgbClr val="000000"/>
                          </a:solidFill>
                          <a:latin typeface="JetBrains Mono Medium"/>
                          <a:ea typeface="Arial"/>
                        </a:rPr>
                        <a:t>[0] </a:t>
                      </a:r>
                      <a:endParaRPr lang="en-US" sz="3300" dirty="0"/>
                    </a:p>
                  </a:txBody>
                  <a:tcPr marL="255958" marR="204767" marT="51192" marB="51192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300" dirty="0"/>
                        <a:t>Удалить элемент</a:t>
                      </a:r>
                      <a:endParaRPr lang="en-US" sz="3300" dirty="0"/>
                    </a:p>
                  </a:txBody>
                  <a:tcPr marL="255958" marR="204767" marT="51192" marB="5119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96189"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0" strike="noStrike" spc="-1" dirty="0" err="1">
                          <a:solidFill>
                            <a:srgbClr val="000000"/>
                          </a:solidFill>
                          <a:latin typeface="JetBrains Mono Medium"/>
                          <a:ea typeface="Arial"/>
                        </a:rPr>
                        <a:t>cars.remove</a:t>
                      </a:r>
                      <a:r>
                        <a:rPr lang="ru-RU" sz="3200" b="0" strike="noStrike" spc="-1" dirty="0">
                          <a:solidFill>
                            <a:srgbClr val="000000"/>
                          </a:solidFill>
                          <a:latin typeface="JetBrains Mono Medium"/>
                          <a:ea typeface="Arial"/>
                        </a:rPr>
                        <a:t>(‘</a:t>
                      </a:r>
                      <a:r>
                        <a:rPr lang="en-US" sz="3200" b="0" strike="noStrike" spc="-1" dirty="0">
                          <a:solidFill>
                            <a:srgbClr val="000000"/>
                          </a:solidFill>
                          <a:latin typeface="JetBrains Mono Medium"/>
                          <a:ea typeface="Arial"/>
                        </a:rPr>
                        <a:t>car</a:t>
                      </a:r>
                      <a:r>
                        <a:rPr lang="ru-RU" sz="3200" b="0" strike="noStrike" spc="-1" dirty="0">
                          <a:solidFill>
                            <a:srgbClr val="000000"/>
                          </a:solidFill>
                          <a:latin typeface="JetBrains Mono Medium"/>
                          <a:ea typeface="Arial"/>
                        </a:rPr>
                        <a:t>’) </a:t>
                      </a:r>
                      <a:endParaRPr lang="en-US" sz="3300" dirty="0"/>
                    </a:p>
                  </a:txBody>
                  <a:tcPr marL="255958" marR="204767" marT="51192" marB="51192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300" dirty="0"/>
                        <a:t>Удалить первое вхождение </a:t>
                      </a:r>
                      <a:endParaRPr lang="en-US" sz="3300" dirty="0"/>
                    </a:p>
                  </a:txBody>
                  <a:tcPr marL="255958" marR="204767" marT="51192" marB="5119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996189"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0" strike="noStrike" spc="-1" dirty="0" err="1">
                          <a:solidFill>
                            <a:srgbClr val="000000"/>
                          </a:solidFill>
                          <a:latin typeface="JetBrains Mono Medium"/>
                          <a:ea typeface="Arial"/>
                        </a:rPr>
                        <a:t>cars.pop</a:t>
                      </a:r>
                      <a:r>
                        <a:rPr lang="ru-RU" sz="3200" b="0" strike="noStrike" spc="-1" dirty="0">
                          <a:solidFill>
                            <a:srgbClr val="000000"/>
                          </a:solidFill>
                          <a:latin typeface="JetBrains Mono Medium"/>
                          <a:ea typeface="Arial"/>
                        </a:rPr>
                        <a:t>(0)</a:t>
                      </a:r>
                      <a:endParaRPr lang="en-US" sz="3300" dirty="0"/>
                    </a:p>
                  </a:txBody>
                  <a:tcPr marL="255958" marR="204767" marT="51192" marB="51192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0" strike="noStrike" spc="-1" dirty="0">
                          <a:solidFill>
                            <a:srgbClr val="000000"/>
                          </a:solidFill>
                          <a:latin typeface="GT Eesti Pro Display Light"/>
                          <a:ea typeface="Arial"/>
                        </a:rPr>
                        <a:t>Удаляем 0 элемент из списка и возвращаем </a:t>
                      </a:r>
                      <a:endParaRPr lang="en-US" sz="3300" dirty="0"/>
                    </a:p>
                  </a:txBody>
                  <a:tcPr marL="255958" marR="204767" marT="51192" marB="5119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73689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1063AD-95EF-3749-A81D-D74AA9702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Методы работы с массивами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228F008-2DC4-764E-961C-C18C28531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29</a:t>
            </a:fld>
            <a:endParaRPr lang="ru-RU"/>
          </a:p>
        </p:txBody>
      </p:sp>
      <p:graphicFrame>
        <p:nvGraphicFramePr>
          <p:cNvPr id="5" name="Объект 7">
            <a:extLst>
              <a:ext uri="{FF2B5EF4-FFF2-40B4-BE49-F238E27FC236}">
                <a16:creationId xmlns:a16="http://schemas.microsoft.com/office/drawing/2014/main" id="{427DEE65-7FC2-9044-A470-5365D57A6D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9658695"/>
              </p:ext>
            </p:extLst>
          </p:nvPr>
        </p:nvGraphicFramePr>
        <p:xfrm>
          <a:off x="957844" y="2518629"/>
          <a:ext cx="14385478" cy="2988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754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10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6189"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300" dirty="0"/>
                        <a:t>Метод</a:t>
                      </a:r>
                      <a:endParaRPr lang="en-US" sz="3300" dirty="0"/>
                    </a:p>
                  </a:txBody>
                  <a:tcPr marL="255958" marR="204767" marT="51192" marB="51192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300" dirty="0"/>
                        <a:t>Его описание</a:t>
                      </a:r>
                      <a:endParaRPr lang="en-US" sz="3300" dirty="0"/>
                    </a:p>
                  </a:txBody>
                  <a:tcPr marL="255958" marR="204767" marT="51192" marB="51192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6189"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0" strike="noStrike" spc="-1" dirty="0" err="1">
                          <a:solidFill>
                            <a:srgbClr val="000000"/>
                          </a:solidFill>
                          <a:latin typeface="JetBrains Mono Medium"/>
                          <a:ea typeface="Arial"/>
                        </a:rPr>
                        <a:t>cars.sort</a:t>
                      </a:r>
                      <a:r>
                        <a:rPr lang="ru-RU" sz="3200" b="0" strike="noStrike" spc="-1" dirty="0">
                          <a:solidFill>
                            <a:srgbClr val="000000"/>
                          </a:solidFill>
                          <a:latin typeface="JetBrains Mono Medium"/>
                          <a:ea typeface="Arial"/>
                        </a:rPr>
                        <a:t>() </a:t>
                      </a:r>
                      <a:endParaRPr lang="en-US" sz="3300" dirty="0"/>
                    </a:p>
                  </a:txBody>
                  <a:tcPr marL="255958" marR="204767" marT="51192" marB="51192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300" b="0" strike="noStrike" spc="-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</a:rPr>
                        <a:t>«правильная» сортировка</a:t>
                      </a:r>
                      <a:endParaRPr lang="en-US" sz="3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5958" marR="204767" marT="51192" marB="5119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6189"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0" strike="noStrike" spc="-1" dirty="0" err="1">
                          <a:solidFill>
                            <a:srgbClr val="000000"/>
                          </a:solidFill>
                          <a:latin typeface="JetBrains Mono Medium"/>
                          <a:ea typeface="Arial"/>
                        </a:rPr>
                        <a:t>cars.reverse</a:t>
                      </a:r>
                      <a:r>
                        <a:rPr lang="ru-RU" sz="3200" b="0" strike="noStrike" spc="-1" dirty="0">
                          <a:solidFill>
                            <a:srgbClr val="000000"/>
                          </a:solidFill>
                          <a:latin typeface="JetBrains Mono Medium"/>
                          <a:ea typeface="Arial"/>
                        </a:rPr>
                        <a:t>() </a:t>
                      </a:r>
                      <a:endParaRPr lang="en-US" sz="3300" dirty="0"/>
                    </a:p>
                  </a:txBody>
                  <a:tcPr marL="255958" marR="204767" marT="51192" marB="51192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ru-RU" sz="3200" b="0" strike="noStrike" spc="-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</a:rPr>
                        <a:t> изменить порядок элементов на обратный</a:t>
                      </a:r>
                      <a:endParaRPr lang="en-US" sz="3200" b="0" strike="noStrike" spc="-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5958" marR="204767" marT="51192" marB="5119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7949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Shape 1"/>
          <p:cNvSpPr txBox="1"/>
          <p:nvPr/>
        </p:nvSpPr>
        <p:spPr>
          <a:xfrm>
            <a:off x="1915920" y="2608263"/>
            <a:ext cx="13809600" cy="3142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108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ru-RU" sz="8200" b="0" strike="noStrike" spc="-1" dirty="0" err="1">
                <a:solidFill>
                  <a:srgbClr val="FFFFFF"/>
                </a:solidFill>
                <a:latin typeface="Arial"/>
              </a:rPr>
              <a:t>Git</a:t>
            </a:r>
            <a:r>
              <a:rPr lang="ru-RU" sz="8200" b="0" strike="noStrike" spc="-1" dirty="0">
                <a:solidFill>
                  <a:srgbClr val="FFFFFF"/>
                </a:solidFill>
                <a:latin typeface="Arial"/>
              </a:rPr>
              <a:t> и </a:t>
            </a:r>
            <a:r>
              <a:rPr lang="ru-RU" sz="8200" b="0" strike="noStrike" spc="-1" dirty="0" err="1">
                <a:solidFill>
                  <a:srgbClr val="FFFFFF"/>
                </a:solidFill>
                <a:latin typeface="Arial"/>
              </a:rPr>
              <a:t>Github</a:t>
            </a:r>
            <a:endParaRPr lang="ru-RU" sz="8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TextShape 2"/>
          <p:cNvSpPr txBox="1"/>
          <p:nvPr/>
        </p:nvSpPr>
        <p:spPr>
          <a:xfrm>
            <a:off x="1863725" y="5892724"/>
            <a:ext cx="13809600" cy="1886760"/>
          </a:xfrm>
          <a:prstGeom prst="rect">
            <a:avLst/>
          </a:prstGeom>
          <a:noFill/>
          <a:ln>
            <a:noFill/>
          </a:ln>
        </p:spPr>
        <p:txBody>
          <a:bodyPr lIns="0" tIns="324000" rIns="0" bIns="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5600" b="0" strike="noStrike" spc="-1" dirty="0" err="1">
                <a:solidFill>
                  <a:srgbClr val="FFFFFF"/>
                </a:solidFill>
                <a:latin typeface="Arial"/>
              </a:rPr>
              <a:t>Или</a:t>
            </a:r>
            <a:r>
              <a:rPr lang="en-US" sz="56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5600" b="0" strike="noStrike" spc="-1" dirty="0" err="1">
                <a:solidFill>
                  <a:srgbClr val="FFFFFF"/>
                </a:solidFill>
                <a:latin typeface="Arial"/>
              </a:rPr>
              <a:t>как</a:t>
            </a:r>
            <a:r>
              <a:rPr lang="en-US" sz="56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5600" b="0" strike="noStrike" spc="-1" dirty="0" err="1">
                <a:solidFill>
                  <a:srgbClr val="FFFFFF"/>
                </a:solidFill>
                <a:latin typeface="Arial"/>
              </a:rPr>
              <a:t>работать</a:t>
            </a:r>
            <a:r>
              <a:rPr lang="en-US" sz="56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5600" b="0" strike="noStrike" spc="-1" dirty="0" err="1">
                <a:solidFill>
                  <a:srgbClr val="FFFFFF"/>
                </a:solidFill>
                <a:latin typeface="Arial"/>
              </a:rPr>
              <a:t>на</a:t>
            </a:r>
            <a:r>
              <a:rPr lang="en-US" sz="56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5600" b="0" strike="noStrike" spc="-1" dirty="0" err="1">
                <a:solidFill>
                  <a:srgbClr val="FFFFFF"/>
                </a:solidFill>
                <a:latin typeface="Arial"/>
              </a:rPr>
              <a:t>удаленке</a:t>
            </a:r>
            <a:endParaRPr lang="en-US" sz="56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8E828B-D486-D241-B482-995019ED21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8800" spc="-1" dirty="0">
                <a:solidFill>
                  <a:srgbClr val="FFFFFF"/>
                </a:solidFill>
                <a:ea typeface="Arial"/>
              </a:rPr>
              <a:t>Циклы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3E6F1D0-2148-F54A-92F3-030BC2C7C4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sz="3600" spc="-1" dirty="0">
                <a:solidFill>
                  <a:srgbClr val="FFFFFF"/>
                </a:solidFill>
              </a:rPr>
              <a:t>Или повторение операций</a:t>
            </a:r>
            <a:endParaRPr lang="en-US" sz="3600" spc="-1" dirty="0">
              <a:solidFill>
                <a:srgbClr val="000000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657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7">
            <a:extLst>
              <a:ext uri="{FF2B5EF4-FFF2-40B4-BE49-F238E27FC236}">
                <a16:creationId xmlns:a16="http://schemas.microsoft.com/office/drawing/2014/main" id="{396F3BA6-FC76-9E4E-83F2-B6462A124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4949" y="2639939"/>
            <a:ext cx="11877296" cy="1454244"/>
          </a:xfrm>
        </p:spPr>
        <p:txBody>
          <a:bodyPr/>
          <a:lstStyle/>
          <a:p>
            <a:r>
              <a:rPr lang="ru-RU" dirty="0">
                <a:solidFill>
                  <a:schemeClr val="tx2"/>
                </a:solidFill>
                <a:latin typeface="Arial" panose="020B0604020202020204" pitchFamily="34" charset="0"/>
                <a:ea typeface="Play"/>
                <a:cs typeface="Arial" panose="020B0604020202020204" pitchFamily="34" charset="0"/>
                <a:sym typeface="Play"/>
              </a:rPr>
              <a:t>Цикл</a:t>
            </a:r>
            <a:endParaRPr lang="ru-RU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FCDE782-DDB9-CA43-8DAB-99FD6ECE3679}"/>
              </a:ext>
            </a:extLst>
          </p:cNvPr>
          <p:cNvSpPr/>
          <p:nvPr/>
        </p:nvSpPr>
        <p:spPr>
          <a:xfrm>
            <a:off x="2174949" y="4704915"/>
            <a:ext cx="1270342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4400" spc="-1" dirty="0">
                <a:solidFill>
                  <a:srgbClr val="000000"/>
                </a:solidFill>
                <a:latin typeface="Arial" panose="020B0604020202020204" pitchFamily="34" charset="0"/>
                <a:ea typeface="Play"/>
                <a:cs typeface="Arial" panose="020B0604020202020204" pitchFamily="34" charset="0"/>
              </a:rPr>
              <a:t>Разновидность управляющей конструкции для повторения ряда автоматизированных действий</a:t>
            </a:r>
            <a:endParaRPr lang="en-US" sz="4400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812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TextShape 1"/>
          <p:cNvSpPr txBox="1"/>
          <p:nvPr/>
        </p:nvSpPr>
        <p:spPr>
          <a:xfrm>
            <a:off x="1863725" y="446733"/>
            <a:ext cx="15176160" cy="1116720"/>
          </a:xfrm>
          <a:prstGeom prst="rect">
            <a:avLst/>
          </a:prstGeom>
          <a:noFill/>
          <a:ln>
            <a:noFill/>
          </a:ln>
        </p:spPr>
        <p:txBody>
          <a:bodyPr lIns="0" tIns="108000" rIns="0" bIns="0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ru-RU" sz="4200" b="1" strike="noStrike" spc="-1" dirty="0">
                <a:solidFill>
                  <a:srgbClr val="000000"/>
                </a:solidFill>
                <a:latin typeface="GT Eesti Pro Display Bold"/>
                <a:ea typeface="Arial"/>
              </a:rPr>
              <a:t>Начало работы с циклами</a:t>
            </a:r>
            <a:endParaRPr lang="en-US" sz="4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TextShape 3"/>
          <p:cNvSpPr txBox="1"/>
          <p:nvPr/>
        </p:nvSpPr>
        <p:spPr>
          <a:xfrm>
            <a:off x="15349320" y="8970840"/>
            <a:ext cx="914040" cy="334080"/>
          </a:xfrm>
          <a:prstGeom prst="rect">
            <a:avLst/>
          </a:prstGeom>
          <a:noFill/>
          <a:ln>
            <a:noFill/>
          </a:ln>
        </p:spPr>
        <p:txBody>
          <a:bodyPr lIns="36000" tIns="0" rIns="36000" bIns="5400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7569E1AD-9233-4E2C-A914-D0ED9B22E3A2}" type="slidenum">
              <a:rPr lang="ru-RU" sz="1400" b="1" strike="noStrike" spc="-1">
                <a:solidFill>
                  <a:srgbClr val="000000"/>
                </a:solidFill>
                <a:latin typeface="Arial"/>
                <a:ea typeface="Arial"/>
              </a:rPr>
              <a:t>32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389" name="CustomShape 4"/>
          <p:cNvSpPr/>
          <p:nvPr/>
        </p:nvSpPr>
        <p:spPr>
          <a:xfrm>
            <a:off x="1863725" y="2226987"/>
            <a:ext cx="12588120" cy="343937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08000" rIns="0" bIns="108000">
            <a:spAutoFit/>
          </a:bodyPr>
          <a:lstStyle/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ru-RU" sz="3600" b="0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Play"/>
                <a:cs typeface="Arial" panose="020B0604020202020204" pitchFamily="34" charset="0"/>
              </a:rPr>
              <a:t>В </a:t>
            </a:r>
            <a:r>
              <a:rPr lang="ru-RU" sz="3600" b="0" strike="noStrike" spc="-1" dirty="0" err="1">
                <a:solidFill>
                  <a:srgbClr val="000000"/>
                </a:solidFill>
                <a:latin typeface="Arial" panose="020B0604020202020204" pitchFamily="34" charset="0"/>
                <a:ea typeface="Play"/>
                <a:cs typeface="Arial" panose="020B0604020202020204" pitchFamily="34" charset="0"/>
              </a:rPr>
              <a:t>python</a:t>
            </a:r>
            <a:r>
              <a:rPr lang="ru-RU" sz="3600" b="0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Play"/>
                <a:cs typeface="Arial" panose="020B0604020202020204" pitchFamily="34" charset="0"/>
              </a:rPr>
              <a:t> есть несколько методов работы с циклами – </a:t>
            </a:r>
            <a:r>
              <a:rPr lang="ru-RU" sz="3600" b="0" strike="noStrike" spc="-1" dirty="0" err="1">
                <a:solidFill>
                  <a:srgbClr val="000000"/>
                </a:solidFill>
                <a:latin typeface="Arial" panose="020B0604020202020204" pitchFamily="34" charset="0"/>
                <a:ea typeface="Play"/>
                <a:cs typeface="Arial" panose="020B0604020202020204" pitchFamily="34" charset="0"/>
              </a:rPr>
              <a:t>while</a:t>
            </a:r>
            <a:r>
              <a:rPr lang="ru-RU" sz="3600" b="0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Play"/>
                <a:cs typeface="Arial" panose="020B0604020202020204" pitchFamily="34" charset="0"/>
              </a:rPr>
              <a:t> и </a:t>
            </a:r>
            <a:r>
              <a:rPr lang="ru-RU" sz="3600" b="0" strike="noStrike" spc="-1" dirty="0" err="1">
                <a:solidFill>
                  <a:srgbClr val="000000"/>
                </a:solidFill>
                <a:latin typeface="Arial" panose="020B0604020202020204" pitchFamily="34" charset="0"/>
                <a:ea typeface="Play"/>
                <a:cs typeface="Arial" panose="020B0604020202020204" pitchFamily="34" charset="0"/>
              </a:rPr>
              <a:t>for</a:t>
            </a:r>
            <a:r>
              <a:rPr lang="ru-RU" sz="3600" b="0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Play"/>
                <a:cs typeface="Arial" panose="020B0604020202020204" pitchFamily="34" charset="0"/>
              </a:rPr>
              <a:t>. В других языках программирования циклов обычно куда больше, однако эти синтаксические конструкции проявляют большую гибкость при настройке:</a:t>
            </a:r>
            <a:endParaRPr lang="en-US" sz="3600" b="0" strike="noStrike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1" name="Google Shape;193;p3"/>
          <p:cNvPicPr/>
          <p:nvPr/>
        </p:nvPicPr>
        <p:blipFill>
          <a:blip r:embed="rId3"/>
          <a:stretch/>
        </p:blipFill>
        <p:spPr>
          <a:xfrm>
            <a:off x="15213960" y="7063200"/>
            <a:ext cx="1631520" cy="16315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86471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7DE8B3-4EB5-F34C-988A-7D93084A6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089" y="211918"/>
            <a:ext cx="15407999" cy="1561346"/>
          </a:xfrm>
        </p:spPr>
        <p:txBody>
          <a:bodyPr>
            <a:normAutofit/>
          </a:bodyPr>
          <a:lstStyle/>
          <a:p>
            <a:r>
              <a:rPr lang="ru-RU" dirty="0"/>
              <a:t>Пишем циклы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A469FEA-95BC-2F41-97E9-DCBC731B6397}"/>
              </a:ext>
            </a:extLst>
          </p:cNvPr>
          <p:cNvSpPr/>
          <p:nvPr/>
        </p:nvSpPr>
        <p:spPr>
          <a:xfrm>
            <a:off x="1929089" y="1969645"/>
            <a:ext cx="14124606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" sz="3600" dirty="0">
                <a:solidFill>
                  <a:srgbClr val="FFFFFF"/>
                </a:solidFill>
                <a:latin typeface="Menlo" panose="020B0609030804020204" pitchFamily="49" charset="0"/>
              </a:rPr>
            </a:br>
            <a:r>
              <a:rPr lang="en" sz="3600" dirty="0">
                <a:solidFill>
                  <a:srgbClr val="EBBBFF"/>
                </a:solidFill>
                <a:latin typeface="Menlo" panose="020B0609030804020204" pitchFamily="49" charset="0"/>
              </a:rPr>
              <a:t>for</a:t>
            </a:r>
            <a:r>
              <a:rPr lang="en" sz="36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" sz="3600" dirty="0" err="1">
                <a:solidFill>
                  <a:srgbClr val="FFFFFF"/>
                </a:solidFill>
                <a:latin typeface="Menlo" panose="020B0609030804020204" pitchFamily="49" charset="0"/>
              </a:rPr>
              <a:t>i</a:t>
            </a:r>
            <a:r>
              <a:rPr lang="en" sz="36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" sz="3600" dirty="0">
                <a:solidFill>
                  <a:srgbClr val="EBBBFF"/>
                </a:solidFill>
                <a:latin typeface="Menlo" panose="020B0609030804020204" pitchFamily="49" charset="0"/>
              </a:rPr>
              <a:t>in</a:t>
            </a:r>
            <a:r>
              <a:rPr lang="en" sz="3600" dirty="0">
                <a:solidFill>
                  <a:srgbClr val="FFFFFF"/>
                </a:solidFill>
                <a:latin typeface="Menlo" panose="020B0609030804020204" pitchFamily="49" charset="0"/>
              </a:rPr>
              <a:t> </a:t>
            </a:r>
            <a:r>
              <a:rPr lang="en" sz="3600" dirty="0">
                <a:solidFill>
                  <a:srgbClr val="BBDAFF"/>
                </a:solidFill>
                <a:latin typeface="Menlo" panose="020B0609030804020204" pitchFamily="49" charset="0"/>
              </a:rPr>
              <a:t>range(</a:t>
            </a:r>
            <a:r>
              <a:rPr lang="en" sz="3600" dirty="0">
                <a:solidFill>
                  <a:srgbClr val="FFC58F"/>
                </a:solidFill>
                <a:latin typeface="Menlo" panose="020B0609030804020204" pitchFamily="49" charset="0"/>
              </a:rPr>
              <a:t>5</a:t>
            </a:r>
            <a:r>
              <a:rPr lang="en" sz="3600" dirty="0">
                <a:solidFill>
                  <a:srgbClr val="BBDAFF"/>
                </a:solidFill>
                <a:latin typeface="Menlo" panose="020B0609030804020204" pitchFamily="49" charset="0"/>
              </a:rPr>
              <a:t>)</a:t>
            </a:r>
            <a:r>
              <a:rPr lang="en" sz="3600" dirty="0">
                <a:solidFill>
                  <a:srgbClr val="FFFFFF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" sz="3600" dirty="0">
                <a:solidFill>
                  <a:srgbClr val="BBDAFF"/>
                </a:solidFill>
                <a:latin typeface="Menlo" panose="020B0609030804020204" pitchFamily="49" charset="0"/>
              </a:rPr>
              <a:t>	print(</a:t>
            </a:r>
            <a:r>
              <a:rPr lang="en" sz="3600" dirty="0" err="1">
                <a:solidFill>
                  <a:srgbClr val="BBDAFF"/>
                </a:solidFill>
                <a:latin typeface="Menlo" panose="020B0609030804020204" pitchFamily="49" charset="0"/>
              </a:rPr>
              <a:t>i</a:t>
            </a:r>
            <a:r>
              <a:rPr lang="en" sz="3600" dirty="0">
                <a:solidFill>
                  <a:srgbClr val="BBDAFF"/>
                </a:solidFill>
                <a:latin typeface="Menlo" panose="020B0609030804020204" pitchFamily="49" charset="0"/>
              </a:rPr>
              <a:t>)</a:t>
            </a:r>
            <a:endParaRPr lang="en" sz="3600" dirty="0">
              <a:solidFill>
                <a:srgbClr val="FFFFFF"/>
              </a:solidFill>
              <a:latin typeface="Menlo" panose="020B0609030804020204" pitchFamily="49" charset="0"/>
            </a:endParaRPr>
          </a:p>
          <a:p>
            <a:br>
              <a:rPr lang="en" sz="3600" dirty="0">
                <a:solidFill>
                  <a:srgbClr val="FFFFFF"/>
                </a:solidFill>
                <a:latin typeface="Menlo" panose="020B0609030804020204" pitchFamily="49" charset="0"/>
              </a:rPr>
            </a:br>
            <a:r>
              <a:rPr lang="en" sz="3600" dirty="0">
                <a:solidFill>
                  <a:srgbClr val="7285B7"/>
                </a:solidFill>
                <a:latin typeface="Menlo" panose="020B0609030804020204" pitchFamily="49" charset="0"/>
              </a:rPr>
              <a:t>#</a:t>
            </a:r>
            <a:r>
              <a:rPr lang="ru-RU" sz="3600" dirty="0">
                <a:solidFill>
                  <a:srgbClr val="7285B7"/>
                </a:solidFill>
                <a:latin typeface="Menlo" panose="020B0609030804020204" pitchFamily="49" charset="0"/>
              </a:rPr>
              <a:t>выведутся числа от 0 до 4</a:t>
            </a:r>
            <a:endParaRPr lang="ru-RU" sz="3600" dirty="0">
              <a:solidFill>
                <a:srgbClr val="FFFFFF"/>
              </a:solidFill>
              <a:latin typeface="Menlo" panose="020B0609030804020204" pitchFamily="49" charset="0"/>
            </a:endParaRPr>
          </a:p>
          <a:p>
            <a:r>
              <a:rPr lang="ru-RU" sz="3600" dirty="0">
                <a:solidFill>
                  <a:srgbClr val="7285B7"/>
                </a:solidFill>
                <a:latin typeface="Menlo" panose="020B0609030804020204" pitchFamily="49" charset="0"/>
              </a:rPr>
              <a:t>#так же можно ’прокручивать' массивы</a:t>
            </a:r>
            <a:endParaRPr lang="ru-RU" sz="3600" dirty="0">
              <a:solidFill>
                <a:srgbClr val="FFFFFF"/>
              </a:solidFill>
              <a:latin typeface="Menlo" panose="020B0609030804020204" pitchFamily="49" charset="0"/>
            </a:endParaRPr>
          </a:p>
          <a:p>
            <a:br>
              <a:rPr lang="ru-RU" sz="3600" dirty="0">
                <a:solidFill>
                  <a:srgbClr val="FFFFFF"/>
                </a:solidFill>
                <a:latin typeface="Menlo" panose="020B0609030804020204" pitchFamily="49" charset="0"/>
              </a:rPr>
            </a:br>
            <a:r>
              <a:rPr lang="en" sz="3600" dirty="0">
                <a:solidFill>
                  <a:srgbClr val="FFFFFF"/>
                </a:solidFill>
                <a:latin typeface="Menlo" panose="020B0609030804020204" pitchFamily="49" charset="0"/>
              </a:rPr>
              <a:t>cars </a:t>
            </a:r>
            <a:r>
              <a:rPr lang="en" sz="3600" dirty="0">
                <a:solidFill>
                  <a:srgbClr val="99FFFF"/>
                </a:solidFill>
                <a:latin typeface="Menlo" panose="020B0609030804020204" pitchFamily="49" charset="0"/>
              </a:rPr>
              <a:t>=</a:t>
            </a:r>
            <a:r>
              <a:rPr lang="en" sz="3600" dirty="0">
                <a:solidFill>
                  <a:srgbClr val="FFFFFF"/>
                </a:solidFill>
                <a:latin typeface="Menlo" panose="020B0609030804020204" pitchFamily="49" charset="0"/>
              </a:rPr>
              <a:t> [</a:t>
            </a:r>
            <a:r>
              <a:rPr lang="en" sz="3600" dirty="0">
                <a:solidFill>
                  <a:srgbClr val="D1F1A9"/>
                </a:solidFill>
                <a:latin typeface="Menlo" panose="020B0609030804020204" pitchFamily="49" charset="0"/>
              </a:rPr>
              <a:t>'</a:t>
            </a:r>
            <a:r>
              <a:rPr lang="en" sz="3600" dirty="0" err="1">
                <a:solidFill>
                  <a:srgbClr val="D1F1A9"/>
                </a:solidFill>
                <a:latin typeface="Menlo" panose="020B0609030804020204" pitchFamily="49" charset="0"/>
              </a:rPr>
              <a:t>volvo</a:t>
            </a:r>
            <a:r>
              <a:rPr lang="en" sz="3600" dirty="0">
                <a:solidFill>
                  <a:srgbClr val="D1F1A9"/>
                </a:solidFill>
                <a:latin typeface="Menlo" panose="020B0609030804020204" pitchFamily="49" charset="0"/>
              </a:rPr>
              <a:t>'</a:t>
            </a:r>
            <a:r>
              <a:rPr lang="en" sz="3600" dirty="0">
                <a:solidFill>
                  <a:srgbClr val="FFFFFF"/>
                </a:solidFill>
                <a:latin typeface="Menlo" panose="020B0609030804020204" pitchFamily="49" charset="0"/>
              </a:rPr>
              <a:t>,</a:t>
            </a:r>
            <a:r>
              <a:rPr lang="en" sz="3600" dirty="0">
                <a:solidFill>
                  <a:srgbClr val="D1F1A9"/>
                </a:solidFill>
                <a:latin typeface="Menlo" panose="020B0609030804020204" pitchFamily="49" charset="0"/>
              </a:rPr>
              <a:t>'</a:t>
            </a:r>
            <a:r>
              <a:rPr lang="en" sz="3600" dirty="0" err="1">
                <a:solidFill>
                  <a:srgbClr val="D1F1A9"/>
                </a:solidFill>
                <a:latin typeface="Menlo" panose="020B0609030804020204" pitchFamily="49" charset="0"/>
              </a:rPr>
              <a:t>mers</a:t>
            </a:r>
            <a:r>
              <a:rPr lang="en" sz="3600" dirty="0">
                <a:solidFill>
                  <a:srgbClr val="D1F1A9"/>
                </a:solidFill>
                <a:latin typeface="Menlo" panose="020B0609030804020204" pitchFamily="49" charset="0"/>
              </a:rPr>
              <a:t>'</a:t>
            </a:r>
            <a:r>
              <a:rPr lang="en" sz="3600" dirty="0">
                <a:solidFill>
                  <a:srgbClr val="FFFFFF"/>
                </a:solidFill>
                <a:latin typeface="Menlo" panose="020B0609030804020204" pitchFamily="49" charset="0"/>
              </a:rPr>
              <a:t>,</a:t>
            </a:r>
            <a:r>
              <a:rPr lang="en" sz="3600" dirty="0">
                <a:solidFill>
                  <a:srgbClr val="D1F1A9"/>
                </a:solidFill>
                <a:latin typeface="Menlo" panose="020B0609030804020204" pitchFamily="49" charset="0"/>
              </a:rPr>
              <a:t>'</a:t>
            </a:r>
            <a:r>
              <a:rPr lang="en" sz="3600" dirty="0" err="1">
                <a:solidFill>
                  <a:srgbClr val="D1F1A9"/>
                </a:solidFill>
                <a:latin typeface="Menlo" panose="020B0609030804020204" pitchFamily="49" charset="0"/>
              </a:rPr>
              <a:t>suzuki</a:t>
            </a:r>
            <a:r>
              <a:rPr lang="en" sz="3600" dirty="0">
                <a:solidFill>
                  <a:srgbClr val="D1F1A9"/>
                </a:solidFill>
                <a:latin typeface="Menlo" panose="020B0609030804020204" pitchFamily="49" charset="0"/>
              </a:rPr>
              <a:t>'</a:t>
            </a:r>
            <a:r>
              <a:rPr lang="en" sz="3600" dirty="0">
                <a:solidFill>
                  <a:srgbClr val="FFFFFF"/>
                </a:solidFill>
                <a:latin typeface="Menlo" panose="020B0609030804020204" pitchFamily="49" charset="0"/>
              </a:rPr>
              <a:t>,</a:t>
            </a:r>
            <a:r>
              <a:rPr lang="en" sz="3600" dirty="0">
                <a:solidFill>
                  <a:srgbClr val="D1F1A9"/>
                </a:solidFill>
                <a:latin typeface="Menlo" panose="020B0609030804020204" pitchFamily="49" charset="0"/>
              </a:rPr>
              <a:t>'</a:t>
            </a:r>
            <a:r>
              <a:rPr lang="en" sz="3600" dirty="0" err="1">
                <a:solidFill>
                  <a:srgbClr val="D1F1A9"/>
                </a:solidFill>
                <a:latin typeface="Menlo" panose="020B0609030804020204" pitchFamily="49" charset="0"/>
              </a:rPr>
              <a:t>bmw</a:t>
            </a:r>
            <a:r>
              <a:rPr lang="en" sz="3600" dirty="0">
                <a:solidFill>
                  <a:srgbClr val="D1F1A9"/>
                </a:solidFill>
                <a:latin typeface="Menlo" panose="020B0609030804020204" pitchFamily="49" charset="0"/>
              </a:rPr>
              <a:t>'</a:t>
            </a:r>
            <a:r>
              <a:rPr lang="en" sz="3600" dirty="0">
                <a:solidFill>
                  <a:srgbClr val="FFFFFF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" sz="3600" dirty="0">
                <a:solidFill>
                  <a:srgbClr val="EBBBFF"/>
                </a:solidFill>
                <a:latin typeface="Menlo" panose="020B0609030804020204" pitchFamily="49" charset="0"/>
              </a:rPr>
              <a:t>for</a:t>
            </a:r>
            <a:r>
              <a:rPr lang="en" sz="3600" dirty="0">
                <a:solidFill>
                  <a:srgbClr val="FFFFFF"/>
                </a:solidFill>
                <a:latin typeface="Menlo" panose="020B0609030804020204" pitchFamily="49" charset="0"/>
              </a:rPr>
              <a:t> car </a:t>
            </a:r>
            <a:r>
              <a:rPr lang="en" sz="3600" dirty="0">
                <a:solidFill>
                  <a:srgbClr val="EBBBFF"/>
                </a:solidFill>
                <a:latin typeface="Menlo" panose="020B0609030804020204" pitchFamily="49" charset="0"/>
              </a:rPr>
              <a:t>in</a:t>
            </a:r>
            <a:r>
              <a:rPr lang="en" sz="3600" dirty="0">
                <a:solidFill>
                  <a:srgbClr val="FFFFFF"/>
                </a:solidFill>
                <a:latin typeface="Menlo" panose="020B0609030804020204" pitchFamily="49" charset="0"/>
              </a:rPr>
              <a:t> cars:</a:t>
            </a:r>
          </a:p>
          <a:p>
            <a:r>
              <a:rPr lang="en" sz="3600" dirty="0">
                <a:solidFill>
                  <a:srgbClr val="BBDAFF"/>
                </a:solidFill>
                <a:latin typeface="Menlo" panose="020B0609030804020204" pitchFamily="49" charset="0"/>
              </a:rPr>
              <a:t>	print(car)</a:t>
            </a:r>
            <a:endParaRPr lang="en" sz="3600" dirty="0">
              <a:solidFill>
                <a:srgbClr val="FFFFFF"/>
              </a:solidFill>
              <a:latin typeface="Menlo" panose="020B0609030804020204" pitchFamily="49" charset="0"/>
            </a:endParaRPr>
          </a:p>
          <a:p>
            <a:br>
              <a:rPr lang="en" sz="3600" dirty="0">
                <a:solidFill>
                  <a:srgbClr val="FFFFFF"/>
                </a:solidFill>
                <a:latin typeface="Menlo" panose="020B0609030804020204" pitchFamily="49" charset="0"/>
              </a:rPr>
            </a:br>
            <a:endParaRPr lang="en" sz="3600" b="0" dirty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4575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863725" y="476162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en-US" dirty="0">
                <a:latin typeface="GT Eesti Pro Display" pitchFamily="2" charset="0"/>
              </a:rPr>
              <a:t>While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ftr" idx="11"/>
          </p:nvPr>
        </p:nvSpPr>
        <p:spPr>
          <a:xfrm>
            <a:off x="1081088" y="8981463"/>
            <a:ext cx="1258093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18+</a:t>
            </a:r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34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1863725" y="2284123"/>
            <a:ext cx="13151148" cy="3542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u="none" strike="noStrike" cap="none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Цикл </a:t>
            </a:r>
            <a:r>
              <a:rPr lang="en-US" sz="3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 </a:t>
            </a:r>
            <a:r>
              <a:rPr lang="ru-RU" sz="3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будет выполняться до тех пор, пока у нас истинно какое-либо условие. К примеру, его можно попросить посчитать от от 1 до 13, сказав, что 13 – это самое последнее число, которое нужно вывести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95F2C3-573E-7641-85CD-9725023D0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227" y="6517216"/>
            <a:ext cx="2320396" cy="232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080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7DE8B3-4EB5-F34C-988A-7D93084A6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3725" y="214684"/>
            <a:ext cx="15407999" cy="1561346"/>
          </a:xfrm>
        </p:spPr>
        <p:txBody>
          <a:bodyPr>
            <a:normAutofit/>
          </a:bodyPr>
          <a:lstStyle/>
          <a:p>
            <a:r>
              <a:rPr lang="en-US" dirty="0"/>
              <a:t>While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ADFD415-E8D3-2B47-A5BB-4F72D5DE0F6B}"/>
              </a:ext>
            </a:extLst>
          </p:cNvPr>
          <p:cNvSpPr/>
          <p:nvPr/>
        </p:nvSpPr>
        <p:spPr>
          <a:xfrm>
            <a:off x="1749721" y="2521515"/>
            <a:ext cx="1198584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5000" dirty="0" err="1">
                <a:solidFill>
                  <a:srgbClr val="FFFFFF"/>
                </a:solidFill>
                <a:latin typeface="JetBrains Mono Semi Light" panose="020B0509020102050004" pitchFamily="49" charset="0"/>
              </a:rPr>
              <a:t>i</a:t>
            </a:r>
            <a:r>
              <a:rPr lang="en" sz="5000" dirty="0">
                <a:solidFill>
                  <a:srgbClr val="FFFFFF"/>
                </a:solidFill>
                <a:latin typeface="JetBrains Mono Semi Light" panose="020B0509020102050004" pitchFamily="49" charset="0"/>
              </a:rPr>
              <a:t> </a:t>
            </a:r>
            <a:r>
              <a:rPr lang="en" sz="5000" dirty="0">
                <a:solidFill>
                  <a:srgbClr val="99FFFF"/>
                </a:solidFill>
                <a:latin typeface="JetBrains Mono Semi Light" panose="020B0509020102050004" pitchFamily="49" charset="0"/>
              </a:rPr>
              <a:t>=</a:t>
            </a:r>
            <a:r>
              <a:rPr lang="en" sz="5000" dirty="0">
                <a:solidFill>
                  <a:srgbClr val="FFFFFF"/>
                </a:solidFill>
                <a:latin typeface="JetBrains Mono Semi Light" panose="020B0509020102050004" pitchFamily="49" charset="0"/>
              </a:rPr>
              <a:t> </a:t>
            </a:r>
            <a:r>
              <a:rPr lang="en" sz="5000" dirty="0">
                <a:solidFill>
                  <a:srgbClr val="FFC58F"/>
                </a:solidFill>
                <a:latin typeface="JetBrains Mono Semi Light" panose="020B0509020102050004" pitchFamily="49" charset="0"/>
              </a:rPr>
              <a:t>0</a:t>
            </a:r>
            <a:endParaRPr lang="en" sz="5000" dirty="0">
              <a:solidFill>
                <a:srgbClr val="FFFFFF"/>
              </a:solidFill>
              <a:latin typeface="JetBrains Mono Semi Light" panose="020B0509020102050004" pitchFamily="49" charset="0"/>
            </a:endParaRPr>
          </a:p>
          <a:p>
            <a:r>
              <a:rPr lang="en" sz="5000" dirty="0">
                <a:solidFill>
                  <a:srgbClr val="EBBBFF"/>
                </a:solidFill>
                <a:latin typeface="JetBrains Mono Semi Light" panose="020B0509020102050004" pitchFamily="49" charset="0"/>
              </a:rPr>
              <a:t>while</a:t>
            </a:r>
            <a:r>
              <a:rPr lang="en" sz="5000" dirty="0">
                <a:solidFill>
                  <a:srgbClr val="FFFFFF"/>
                </a:solidFill>
                <a:latin typeface="JetBrains Mono Semi Light" panose="020B0509020102050004" pitchFamily="49" charset="0"/>
              </a:rPr>
              <a:t> </a:t>
            </a:r>
            <a:r>
              <a:rPr lang="en" sz="5000" dirty="0" err="1">
                <a:solidFill>
                  <a:srgbClr val="FFFFFF"/>
                </a:solidFill>
                <a:latin typeface="JetBrains Mono Semi Light" panose="020B0509020102050004" pitchFamily="49" charset="0"/>
              </a:rPr>
              <a:t>i</a:t>
            </a:r>
            <a:r>
              <a:rPr lang="en" sz="5000" dirty="0">
                <a:solidFill>
                  <a:srgbClr val="FFFFFF"/>
                </a:solidFill>
                <a:latin typeface="JetBrains Mono Semi Light" panose="020B0509020102050004" pitchFamily="49" charset="0"/>
              </a:rPr>
              <a:t> </a:t>
            </a:r>
            <a:r>
              <a:rPr lang="en" sz="5000" dirty="0">
                <a:solidFill>
                  <a:srgbClr val="99FFFF"/>
                </a:solidFill>
                <a:latin typeface="JetBrains Mono Semi Light" panose="020B0509020102050004" pitchFamily="49" charset="0"/>
              </a:rPr>
              <a:t>&lt;=</a:t>
            </a:r>
            <a:r>
              <a:rPr lang="en" sz="5000" dirty="0">
                <a:solidFill>
                  <a:srgbClr val="FFFFFF"/>
                </a:solidFill>
                <a:latin typeface="JetBrains Mono Semi Light" panose="020B0509020102050004" pitchFamily="49" charset="0"/>
              </a:rPr>
              <a:t> </a:t>
            </a:r>
            <a:r>
              <a:rPr lang="en" sz="5000" dirty="0">
                <a:solidFill>
                  <a:srgbClr val="FFC58F"/>
                </a:solidFill>
                <a:latin typeface="JetBrains Mono Semi Light" panose="020B0509020102050004" pitchFamily="49" charset="0"/>
              </a:rPr>
              <a:t>13</a:t>
            </a:r>
            <a:r>
              <a:rPr lang="en" sz="5000" dirty="0">
                <a:solidFill>
                  <a:srgbClr val="FFFFFF"/>
                </a:solidFill>
                <a:latin typeface="JetBrains Mono Semi Light" panose="020B0509020102050004" pitchFamily="49" charset="0"/>
              </a:rPr>
              <a:t>:</a:t>
            </a:r>
          </a:p>
          <a:p>
            <a:r>
              <a:rPr lang="en" sz="5000" dirty="0">
                <a:solidFill>
                  <a:srgbClr val="BBDAFF"/>
                </a:solidFill>
                <a:latin typeface="JetBrains Mono Semi Light" panose="020B0509020102050004" pitchFamily="49" charset="0"/>
              </a:rPr>
              <a:t>	print(</a:t>
            </a:r>
            <a:r>
              <a:rPr lang="en" sz="5000" dirty="0" err="1">
                <a:solidFill>
                  <a:srgbClr val="BBDAFF"/>
                </a:solidFill>
                <a:latin typeface="JetBrains Mono Semi Light" panose="020B0509020102050004" pitchFamily="49" charset="0"/>
              </a:rPr>
              <a:t>i</a:t>
            </a:r>
            <a:r>
              <a:rPr lang="en" sz="5000" dirty="0">
                <a:solidFill>
                  <a:srgbClr val="BBDAFF"/>
                </a:solidFill>
                <a:latin typeface="JetBrains Mono Semi Light" panose="020B0509020102050004" pitchFamily="49" charset="0"/>
              </a:rPr>
              <a:t>)</a:t>
            </a:r>
            <a:endParaRPr lang="en" sz="5000" dirty="0">
              <a:solidFill>
                <a:srgbClr val="FFFFFF"/>
              </a:solidFill>
              <a:latin typeface="JetBrains Mono Semi Light" panose="020B0509020102050004" pitchFamily="49" charset="0"/>
            </a:endParaRPr>
          </a:p>
          <a:p>
            <a:r>
              <a:rPr lang="en" sz="5000" dirty="0">
                <a:solidFill>
                  <a:srgbClr val="FFFFFF"/>
                </a:solidFill>
                <a:latin typeface="JetBrains Mono Semi Light" panose="020B0509020102050004" pitchFamily="49" charset="0"/>
              </a:rPr>
              <a:t>	</a:t>
            </a:r>
            <a:r>
              <a:rPr lang="en" sz="5000" dirty="0" err="1">
                <a:solidFill>
                  <a:srgbClr val="FFFFFF"/>
                </a:solidFill>
                <a:latin typeface="JetBrains Mono Semi Light" panose="020B0509020102050004" pitchFamily="49" charset="0"/>
              </a:rPr>
              <a:t>i</a:t>
            </a:r>
            <a:r>
              <a:rPr lang="en" sz="5000" dirty="0">
                <a:solidFill>
                  <a:srgbClr val="FFFFFF"/>
                </a:solidFill>
                <a:latin typeface="JetBrains Mono Semi Light" panose="020B0509020102050004" pitchFamily="49" charset="0"/>
              </a:rPr>
              <a:t> </a:t>
            </a:r>
            <a:r>
              <a:rPr lang="en" sz="5000" dirty="0">
                <a:solidFill>
                  <a:srgbClr val="99FFFF"/>
                </a:solidFill>
                <a:latin typeface="JetBrains Mono Semi Light" panose="020B0509020102050004" pitchFamily="49" charset="0"/>
              </a:rPr>
              <a:t>+=</a:t>
            </a:r>
            <a:r>
              <a:rPr lang="en" sz="5000" dirty="0">
                <a:solidFill>
                  <a:srgbClr val="FFFFFF"/>
                </a:solidFill>
                <a:latin typeface="JetBrains Mono Semi Light" panose="020B0509020102050004" pitchFamily="49" charset="0"/>
              </a:rPr>
              <a:t> </a:t>
            </a:r>
            <a:r>
              <a:rPr lang="en" sz="5000" dirty="0">
                <a:solidFill>
                  <a:srgbClr val="FFC58F"/>
                </a:solidFill>
                <a:latin typeface="JetBrains Mono Semi Light" panose="020B0509020102050004" pitchFamily="49" charset="0"/>
              </a:rPr>
              <a:t>1</a:t>
            </a:r>
            <a:endParaRPr lang="en" sz="5000" dirty="0">
              <a:solidFill>
                <a:srgbClr val="FFFFFF"/>
              </a:solidFill>
              <a:latin typeface="JetBrains Mono Semi Light" panose="020B0509020102050004" pitchFamily="49" charset="0"/>
            </a:endParaRPr>
          </a:p>
          <a:p>
            <a:br>
              <a:rPr lang="en" sz="5000" dirty="0">
                <a:solidFill>
                  <a:srgbClr val="FFFFFF"/>
                </a:solidFill>
                <a:latin typeface="JetBrains Mono Semi Light" panose="020B0509020102050004" pitchFamily="49" charset="0"/>
              </a:rPr>
            </a:br>
            <a:endParaRPr lang="en" sz="5000" dirty="0">
              <a:solidFill>
                <a:srgbClr val="FFFFFF"/>
              </a:solidFill>
              <a:effectLst/>
              <a:latin typeface="JetBrains Mono Semi Light" panose="020B050902010205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3251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title"/>
          </p:nvPr>
        </p:nvSpPr>
        <p:spPr>
          <a:xfrm>
            <a:off x="1863725" y="493614"/>
            <a:ext cx="15176499" cy="11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en-US" dirty="0">
                <a:latin typeface="GT Eesti Pro Display" pitchFamily="2" charset="0"/>
              </a:rPr>
              <a:t>While</a:t>
            </a:r>
            <a:endParaRPr dirty="0">
              <a:latin typeface="GT Eesti Pro Display" pitchFamily="2" charset="0"/>
            </a:endParaRPr>
          </a:p>
        </p:txBody>
      </p:sp>
      <p:sp>
        <p:nvSpPr>
          <p:cNvPr id="195" name="Google Shape;195;p3"/>
          <p:cNvSpPr txBox="1">
            <a:spLocks noGrp="1"/>
          </p:cNvSpPr>
          <p:nvPr>
            <p:ph type="sldNum" idx="12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36</a:t>
            </a:fld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1827213" y="2235737"/>
            <a:ext cx="13151148" cy="3634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1080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7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 помощью </a:t>
            </a:r>
            <a:r>
              <a:rPr lang="en-US" sz="37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 </a:t>
            </a:r>
            <a:r>
              <a:rPr lang="ru-RU" sz="37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можно создавать самые различные конструкции, к примеру, можно сделать вывод только четных/ только нечетных чисел. Программа снизу, к примеру, выводит все четные числа от 0 до 14: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432CA46-8F50-404B-8A45-757296A43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227" y="6517216"/>
            <a:ext cx="2320396" cy="232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1320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7DE8B3-4EB5-F34C-988A-7D93084A6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089" y="261179"/>
            <a:ext cx="15407999" cy="1561346"/>
          </a:xfrm>
        </p:spPr>
        <p:txBody>
          <a:bodyPr>
            <a:normAutofit/>
          </a:bodyPr>
          <a:lstStyle/>
          <a:p>
            <a:r>
              <a:rPr lang="en-US" dirty="0"/>
              <a:t>While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656888B-F595-EB48-88F7-4319BEFC4E80}"/>
              </a:ext>
            </a:extLst>
          </p:cNvPr>
          <p:cNvSpPr/>
          <p:nvPr/>
        </p:nvSpPr>
        <p:spPr>
          <a:xfrm>
            <a:off x="1827212" y="2384619"/>
            <a:ext cx="13826075" cy="6896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sz="5000" dirty="0" err="1">
                <a:solidFill>
                  <a:srgbClr val="FFFFFF"/>
                </a:solidFill>
                <a:latin typeface="JetBrains Mono" panose="020B0509020102050004" pitchFamily="49" charset="0"/>
              </a:rPr>
              <a:t>current_number</a:t>
            </a:r>
            <a:r>
              <a:rPr lang="en" sz="5000" dirty="0">
                <a:solidFill>
                  <a:srgbClr val="FFFFFF"/>
                </a:solidFill>
                <a:latin typeface="JetBrains Mono" panose="020B0509020102050004" pitchFamily="49" charset="0"/>
              </a:rPr>
              <a:t> </a:t>
            </a:r>
            <a:r>
              <a:rPr lang="en" sz="5000" dirty="0">
                <a:solidFill>
                  <a:srgbClr val="99FFFF"/>
                </a:solidFill>
                <a:latin typeface="JetBrains Mono" panose="020B0509020102050004" pitchFamily="49" charset="0"/>
              </a:rPr>
              <a:t>=</a:t>
            </a:r>
            <a:r>
              <a:rPr lang="en" sz="5000" dirty="0">
                <a:solidFill>
                  <a:srgbClr val="FFFFFF"/>
                </a:solidFill>
                <a:latin typeface="JetBrains Mono" panose="020B0509020102050004" pitchFamily="49" charset="0"/>
              </a:rPr>
              <a:t> </a:t>
            </a:r>
            <a:r>
              <a:rPr lang="en" sz="5000" dirty="0">
                <a:solidFill>
                  <a:srgbClr val="FFC58F"/>
                </a:solidFill>
                <a:latin typeface="JetBrains Mono" panose="020B0509020102050004" pitchFamily="49" charset="0"/>
              </a:rPr>
              <a:t>0</a:t>
            </a:r>
            <a:endParaRPr lang="en" sz="5000" dirty="0">
              <a:solidFill>
                <a:srgbClr val="FFFFFF"/>
              </a:solidFill>
              <a:latin typeface="JetBrains Mono" panose="020B0509020102050004" pitchFamily="49" charset="0"/>
            </a:endParaRPr>
          </a:p>
          <a:p>
            <a:pPr>
              <a:lnSpc>
                <a:spcPct val="150000"/>
              </a:lnSpc>
            </a:pPr>
            <a:r>
              <a:rPr lang="en" sz="5000" dirty="0">
                <a:solidFill>
                  <a:srgbClr val="EBBBFF"/>
                </a:solidFill>
                <a:latin typeface="JetBrains Mono" panose="020B0509020102050004" pitchFamily="49" charset="0"/>
              </a:rPr>
              <a:t>while</a:t>
            </a:r>
            <a:r>
              <a:rPr lang="en" sz="5000" dirty="0">
                <a:solidFill>
                  <a:srgbClr val="FFFFFF"/>
                </a:solidFill>
                <a:latin typeface="JetBrains Mono" panose="020B0509020102050004" pitchFamily="49" charset="0"/>
              </a:rPr>
              <a:t> </a:t>
            </a:r>
            <a:r>
              <a:rPr lang="en" sz="5000" dirty="0" err="1">
                <a:solidFill>
                  <a:srgbClr val="FFFFFF"/>
                </a:solidFill>
                <a:latin typeface="JetBrains Mono" panose="020B0509020102050004" pitchFamily="49" charset="0"/>
              </a:rPr>
              <a:t>current_number</a:t>
            </a:r>
            <a:r>
              <a:rPr lang="en" sz="5000" dirty="0">
                <a:solidFill>
                  <a:srgbClr val="FFFFFF"/>
                </a:solidFill>
                <a:latin typeface="JetBrains Mono" panose="020B0509020102050004" pitchFamily="49" charset="0"/>
              </a:rPr>
              <a:t> </a:t>
            </a:r>
            <a:r>
              <a:rPr lang="en" sz="5000" dirty="0">
                <a:solidFill>
                  <a:srgbClr val="99FFFF"/>
                </a:solidFill>
                <a:latin typeface="JetBrains Mono" panose="020B0509020102050004" pitchFamily="49" charset="0"/>
              </a:rPr>
              <a:t>&lt;</a:t>
            </a:r>
            <a:r>
              <a:rPr lang="en" sz="5000" dirty="0">
                <a:solidFill>
                  <a:srgbClr val="FFFFFF"/>
                </a:solidFill>
                <a:latin typeface="JetBrains Mono" panose="020B0509020102050004" pitchFamily="49" charset="0"/>
              </a:rPr>
              <a:t> </a:t>
            </a:r>
            <a:r>
              <a:rPr lang="en" sz="5000" dirty="0">
                <a:solidFill>
                  <a:srgbClr val="FFC58F"/>
                </a:solidFill>
                <a:latin typeface="JetBrains Mono" panose="020B0509020102050004" pitchFamily="49" charset="0"/>
              </a:rPr>
              <a:t>16</a:t>
            </a:r>
            <a:r>
              <a:rPr lang="en" sz="5000" dirty="0">
                <a:solidFill>
                  <a:srgbClr val="FFFFFF"/>
                </a:solidFill>
                <a:latin typeface="JetBrains Mono" panose="020B05090201020500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" sz="5000" dirty="0">
                <a:solidFill>
                  <a:srgbClr val="BBDAFF"/>
                </a:solidFill>
                <a:latin typeface="JetBrains Mono" panose="020B0509020102050004" pitchFamily="49" charset="0"/>
              </a:rPr>
              <a:t>	print(</a:t>
            </a:r>
            <a:r>
              <a:rPr lang="en" sz="5000" dirty="0" err="1">
                <a:solidFill>
                  <a:srgbClr val="BBDAFF"/>
                </a:solidFill>
                <a:latin typeface="JetBrains Mono" panose="020B0509020102050004" pitchFamily="49" charset="0"/>
              </a:rPr>
              <a:t>current_number</a:t>
            </a:r>
            <a:r>
              <a:rPr lang="en" sz="5000" dirty="0">
                <a:solidFill>
                  <a:srgbClr val="BBDAFF"/>
                </a:solidFill>
                <a:latin typeface="JetBrains Mono" panose="020B0509020102050004" pitchFamily="49" charset="0"/>
              </a:rPr>
              <a:t>)</a:t>
            </a:r>
            <a:endParaRPr lang="en" sz="5000" dirty="0">
              <a:solidFill>
                <a:srgbClr val="FFFFFF"/>
              </a:solidFill>
              <a:latin typeface="JetBrains Mono" panose="020B0509020102050004" pitchFamily="49" charset="0"/>
            </a:endParaRPr>
          </a:p>
          <a:p>
            <a:pPr>
              <a:lnSpc>
                <a:spcPct val="150000"/>
              </a:lnSpc>
            </a:pPr>
            <a:r>
              <a:rPr lang="en" sz="5000" dirty="0">
                <a:solidFill>
                  <a:srgbClr val="FFFFFF"/>
                </a:solidFill>
                <a:latin typeface="JetBrains Mono" panose="020B0509020102050004" pitchFamily="49" charset="0"/>
              </a:rPr>
              <a:t>	</a:t>
            </a:r>
            <a:r>
              <a:rPr lang="en" sz="5000" dirty="0" err="1">
                <a:solidFill>
                  <a:srgbClr val="FFFFFF"/>
                </a:solidFill>
                <a:latin typeface="JetBrains Mono" panose="020B0509020102050004" pitchFamily="49" charset="0"/>
              </a:rPr>
              <a:t>current_number</a:t>
            </a:r>
            <a:r>
              <a:rPr lang="en" sz="5000" dirty="0">
                <a:solidFill>
                  <a:srgbClr val="FFFFFF"/>
                </a:solidFill>
                <a:latin typeface="JetBrains Mono" panose="020B0509020102050004" pitchFamily="49" charset="0"/>
              </a:rPr>
              <a:t> </a:t>
            </a:r>
            <a:r>
              <a:rPr lang="en" sz="5000" dirty="0">
                <a:solidFill>
                  <a:srgbClr val="99FFFF"/>
                </a:solidFill>
                <a:latin typeface="JetBrains Mono" panose="020B0509020102050004" pitchFamily="49" charset="0"/>
              </a:rPr>
              <a:t>+=</a:t>
            </a:r>
            <a:r>
              <a:rPr lang="en" sz="5000" dirty="0">
                <a:solidFill>
                  <a:srgbClr val="FFC58F"/>
                </a:solidFill>
                <a:latin typeface="JetBrains Mono" panose="020B0509020102050004" pitchFamily="49" charset="0"/>
              </a:rPr>
              <a:t>2</a:t>
            </a:r>
            <a:endParaRPr lang="en" sz="5000" dirty="0">
              <a:solidFill>
                <a:srgbClr val="FFFFFF"/>
              </a:solidFill>
              <a:latin typeface="JetBrains Mono" panose="020B0509020102050004" pitchFamily="49" charset="0"/>
            </a:endParaRPr>
          </a:p>
          <a:p>
            <a:pPr>
              <a:lnSpc>
                <a:spcPct val="150000"/>
              </a:lnSpc>
            </a:pPr>
            <a:br>
              <a:rPr lang="en" sz="5000" dirty="0">
                <a:solidFill>
                  <a:srgbClr val="FFFFFF"/>
                </a:solidFill>
                <a:latin typeface="JetBrains Mono" panose="020B0509020102050004" pitchFamily="49" charset="0"/>
              </a:rPr>
            </a:br>
            <a:endParaRPr lang="en" sz="5000" b="0" dirty="0">
              <a:solidFill>
                <a:srgbClr val="FFFFFF"/>
              </a:solidFill>
              <a:effectLst/>
              <a:latin typeface="JetBrains Mono" panose="020B050902010205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1047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8E828B-D486-D241-B482-995019ED21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800" spc="-1" dirty="0">
                <a:solidFill>
                  <a:srgbClr val="FFFFFF"/>
                </a:solidFill>
                <a:ea typeface="Arial"/>
              </a:rPr>
              <a:t>Random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3E6F1D0-2148-F54A-92F3-030BC2C7C4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sz="3600" spc="-1" dirty="0">
                <a:solidFill>
                  <a:srgbClr val="FFFFFF"/>
                </a:solidFill>
              </a:rPr>
              <a:t>Получение случайных значений</a:t>
            </a:r>
            <a:endParaRPr lang="en-US" sz="3600" spc="-1" dirty="0">
              <a:solidFill>
                <a:srgbClr val="000000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1664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TextShape 1"/>
          <p:cNvSpPr txBox="1"/>
          <p:nvPr/>
        </p:nvSpPr>
        <p:spPr>
          <a:xfrm>
            <a:off x="1827213" y="446733"/>
            <a:ext cx="15176160" cy="1116720"/>
          </a:xfrm>
          <a:prstGeom prst="rect">
            <a:avLst/>
          </a:prstGeom>
          <a:noFill/>
          <a:ln>
            <a:noFill/>
          </a:ln>
        </p:spPr>
        <p:txBody>
          <a:bodyPr lIns="0" tIns="108000" rIns="0" bIns="0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ru-RU" sz="4200" b="1" strike="noStrike" spc="-1" dirty="0">
                <a:solidFill>
                  <a:srgbClr val="000000"/>
                </a:solidFill>
                <a:latin typeface="GT Eesti Pro Display Bold"/>
                <a:ea typeface="Arial"/>
              </a:rPr>
              <a:t>Пора проверить свою удачу</a:t>
            </a:r>
            <a:endParaRPr lang="en-US" sz="4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TextShape 3"/>
          <p:cNvSpPr txBox="1"/>
          <p:nvPr/>
        </p:nvSpPr>
        <p:spPr>
          <a:xfrm>
            <a:off x="15349320" y="8970840"/>
            <a:ext cx="914040" cy="334080"/>
          </a:xfrm>
          <a:prstGeom prst="rect">
            <a:avLst/>
          </a:prstGeom>
          <a:noFill/>
          <a:ln>
            <a:noFill/>
          </a:ln>
        </p:spPr>
        <p:txBody>
          <a:bodyPr lIns="36000" tIns="0" rIns="36000" bIns="5400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CC437F70-64EC-4F17-8DE8-792FEBA25ADF}" type="slidenum">
              <a:rPr lang="ru-RU" sz="1400" b="1" strike="noStrike" spc="-1">
                <a:solidFill>
                  <a:srgbClr val="000000"/>
                </a:solidFill>
                <a:latin typeface="Arial"/>
                <a:ea typeface="Arial"/>
              </a:rPr>
              <a:t>39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395" name="CustomShape 4"/>
          <p:cNvSpPr/>
          <p:nvPr/>
        </p:nvSpPr>
        <p:spPr>
          <a:xfrm>
            <a:off x="1827213" y="2462407"/>
            <a:ext cx="12588120" cy="26233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08000" rIns="0" bIns="108000">
            <a:spAutoFit/>
          </a:bodyPr>
          <a:lstStyle/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ru-RU" sz="3600" b="0" strike="noStrike" spc="-1" dirty="0">
                <a:solidFill>
                  <a:srgbClr val="000000"/>
                </a:solidFill>
                <a:latin typeface="GT Eesti Pro Display Light"/>
                <a:ea typeface="Arial"/>
              </a:rPr>
              <a:t>Поработав с  вводом, теперь мы посмотреть на рандом, который используется в </a:t>
            </a:r>
            <a:r>
              <a:rPr lang="ru-RU" sz="3600" b="0" strike="noStrike" spc="-1" dirty="0" err="1">
                <a:solidFill>
                  <a:srgbClr val="000000"/>
                </a:solidFill>
                <a:latin typeface="GT Eesti Pro Display Light"/>
                <a:ea typeface="Arial"/>
              </a:rPr>
              <a:t>Python</a:t>
            </a:r>
            <a:r>
              <a:rPr lang="ru-RU" sz="3600" b="0" strike="noStrike" spc="-1" dirty="0">
                <a:solidFill>
                  <a:srgbClr val="000000"/>
                </a:solidFill>
                <a:latin typeface="GT Eesti Pro Display Light"/>
                <a:ea typeface="Arial"/>
              </a:rPr>
              <a:t>.  Рандом обычно подключается с помощью библиотеки </a:t>
            </a:r>
            <a:r>
              <a:rPr lang="ru-RU" sz="3600" b="0" strike="noStrike" spc="-1" dirty="0" err="1">
                <a:solidFill>
                  <a:srgbClr val="000000"/>
                </a:solidFill>
                <a:latin typeface="GT Eesti Pro Display Light"/>
                <a:ea typeface="Arial"/>
              </a:rPr>
              <a:t>random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397" name="Google Shape;193;p3"/>
          <p:cNvPicPr/>
          <p:nvPr/>
        </p:nvPicPr>
        <p:blipFill>
          <a:blip r:embed="rId3"/>
          <a:stretch/>
        </p:blipFill>
        <p:spPr>
          <a:xfrm>
            <a:off x="15441480" y="7349400"/>
            <a:ext cx="1631520" cy="1631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extShape 1"/>
          <p:cNvSpPr txBox="1"/>
          <p:nvPr/>
        </p:nvSpPr>
        <p:spPr>
          <a:xfrm>
            <a:off x="878986" y="460233"/>
            <a:ext cx="15176160" cy="1116720"/>
          </a:xfrm>
          <a:prstGeom prst="rect">
            <a:avLst/>
          </a:prstGeom>
          <a:noFill/>
          <a:ln>
            <a:noFill/>
          </a:ln>
        </p:spPr>
        <p:txBody>
          <a:bodyPr lIns="0" tIns="108000" rIns="0" bIns="0">
            <a:noAutofit/>
          </a:bodyPr>
          <a:lstStyle/>
          <a:p>
            <a:pPr algn="ctr">
              <a:lnSpc>
                <a:spcPct val="90000"/>
              </a:lnSpc>
              <a:tabLst>
                <a:tab pos="0" algn="l"/>
              </a:tabLst>
            </a:pPr>
            <a:r>
              <a:rPr lang="ru-RU" sz="4200" b="1" strike="noStrike" spc="-1" dirty="0" err="1">
                <a:solidFill>
                  <a:srgbClr val="000000"/>
                </a:solidFill>
                <a:latin typeface="GT Eesti Pro Display Bold"/>
                <a:ea typeface="Arial"/>
              </a:rPr>
              <a:t>Git</a:t>
            </a:r>
            <a:r>
              <a:rPr lang="ru-RU" sz="4200" b="1" strike="noStrike" spc="-1" dirty="0">
                <a:solidFill>
                  <a:srgbClr val="000000"/>
                </a:solidFill>
                <a:latin typeface="GT Eesti Pro Display Bold"/>
                <a:ea typeface="Arial"/>
              </a:rPr>
              <a:t> – распределенная система управления версиями</a:t>
            </a:r>
            <a:endParaRPr lang="en-US" sz="42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5" name="Google Shape;193;p3"/>
          <p:cNvPicPr/>
          <p:nvPr/>
        </p:nvPicPr>
        <p:blipFill>
          <a:blip r:embed="rId2"/>
          <a:stretch/>
        </p:blipFill>
        <p:spPr>
          <a:xfrm>
            <a:off x="13732560" y="7631640"/>
            <a:ext cx="3204720" cy="1338840"/>
          </a:xfrm>
          <a:prstGeom prst="rect">
            <a:avLst/>
          </a:prstGeom>
          <a:ln>
            <a:noFill/>
          </a:ln>
        </p:spPr>
      </p:pic>
      <p:sp>
        <p:nvSpPr>
          <p:cNvPr id="287" name="TextShape 3"/>
          <p:cNvSpPr txBox="1"/>
          <p:nvPr/>
        </p:nvSpPr>
        <p:spPr>
          <a:xfrm>
            <a:off x="15349320" y="8970840"/>
            <a:ext cx="914040" cy="334080"/>
          </a:xfrm>
          <a:prstGeom prst="rect">
            <a:avLst/>
          </a:prstGeom>
          <a:noFill/>
          <a:ln>
            <a:noFill/>
          </a:ln>
        </p:spPr>
        <p:txBody>
          <a:bodyPr lIns="36000" tIns="0" rIns="36000" bIns="5400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03415E7B-805E-49A0-8AA8-0C3851BC5412}" type="slidenum">
              <a:rPr lang="ru-RU" sz="1400" b="1" strike="noStrike" spc="-1">
                <a:solidFill>
                  <a:srgbClr val="000000"/>
                </a:solidFill>
                <a:latin typeface="Arial"/>
                <a:ea typeface="Arial"/>
              </a:rPr>
              <a:t>4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288" name="CustomShape 4"/>
          <p:cNvSpPr/>
          <p:nvPr/>
        </p:nvSpPr>
        <p:spPr>
          <a:xfrm>
            <a:off x="1891666" y="2231266"/>
            <a:ext cx="13150800" cy="43983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08000" rIns="0" bIns="108000">
            <a:spAutoFit/>
          </a:bodyPr>
          <a:lstStyle/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ru-RU" sz="3700" b="0" strike="noStrike" spc="-1" dirty="0" err="1">
                <a:solidFill>
                  <a:srgbClr val="000000"/>
                </a:solidFill>
                <a:latin typeface="GT Eesti Pro Display Light"/>
                <a:ea typeface="Arial"/>
              </a:rPr>
              <a:t>Git</a:t>
            </a:r>
            <a:r>
              <a:rPr lang="ru-RU" sz="3700" b="0" strike="noStrike" spc="-1" dirty="0">
                <a:solidFill>
                  <a:srgbClr val="000000"/>
                </a:solidFill>
                <a:latin typeface="GT Eesti Pro Display Light"/>
                <a:ea typeface="Arial"/>
              </a:rPr>
              <a:t>  входит в минимум знаний программиста практически любой специальности.</a:t>
            </a:r>
            <a:r>
              <a:rPr lang="en-US" sz="3700" b="0" strike="noStrike" spc="-1" dirty="0">
                <a:solidFill>
                  <a:srgbClr val="000000"/>
                </a:solidFill>
                <a:latin typeface="GT Eesti Pro Display Light"/>
                <a:ea typeface="Arial"/>
              </a:rPr>
              <a:t> </a:t>
            </a:r>
            <a:r>
              <a:rPr lang="ru-RU" sz="3700" spc="-1" dirty="0">
                <a:solidFill>
                  <a:srgbClr val="000000"/>
                </a:solidFill>
                <a:latin typeface="GT Eesti Pro Display Light"/>
                <a:ea typeface="Arial"/>
              </a:rPr>
              <a:t>С</a:t>
            </a:r>
            <a:r>
              <a:rPr lang="ru-RU" sz="3700" b="0" strike="noStrike" spc="-1" dirty="0">
                <a:solidFill>
                  <a:srgbClr val="000000"/>
                </a:solidFill>
                <a:latin typeface="GT Eesti Pro Display Light"/>
                <a:ea typeface="Arial"/>
              </a:rPr>
              <a:t> помощью </a:t>
            </a:r>
            <a:r>
              <a:rPr lang="ru-RU" sz="3700" b="0" strike="noStrike" spc="-1" dirty="0" err="1">
                <a:solidFill>
                  <a:srgbClr val="000000"/>
                </a:solidFill>
                <a:latin typeface="GT Eesti Pro Display Light"/>
                <a:ea typeface="Arial"/>
              </a:rPr>
              <a:t>git</a:t>
            </a:r>
            <a:r>
              <a:rPr lang="ru-RU" sz="3700" b="0" strike="noStrike" spc="-1" dirty="0">
                <a:solidFill>
                  <a:srgbClr val="000000"/>
                </a:solidFill>
                <a:latin typeface="GT Eesti Pro Display Light"/>
                <a:ea typeface="Arial"/>
              </a:rPr>
              <a:t> вы сможете сохранять историю изменений вашей программы, дробить ее на отдельные версии, к примеру, у разных команд, и делать множество всего остального. </a:t>
            </a:r>
            <a:endParaRPr lang="en-US" sz="37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TextShape 1"/>
          <p:cNvSpPr txBox="1"/>
          <p:nvPr/>
        </p:nvSpPr>
        <p:spPr>
          <a:xfrm>
            <a:off x="1827213" y="446733"/>
            <a:ext cx="15176160" cy="1116720"/>
          </a:xfrm>
          <a:prstGeom prst="rect">
            <a:avLst/>
          </a:prstGeom>
          <a:noFill/>
          <a:ln>
            <a:noFill/>
          </a:ln>
        </p:spPr>
        <p:txBody>
          <a:bodyPr lIns="0" tIns="108000" rIns="0" bIns="0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ru-RU" sz="4200" b="1" strike="noStrike" spc="-1" dirty="0">
                <a:solidFill>
                  <a:srgbClr val="000000"/>
                </a:solidFill>
                <a:latin typeface="GT Eesti Pro Display Bold"/>
                <a:ea typeface="Arial"/>
              </a:rPr>
              <a:t>Пора проверить свою удачу</a:t>
            </a:r>
            <a:endParaRPr lang="en-US" sz="4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TextShape 3"/>
          <p:cNvSpPr txBox="1"/>
          <p:nvPr/>
        </p:nvSpPr>
        <p:spPr>
          <a:xfrm>
            <a:off x="15349320" y="8970840"/>
            <a:ext cx="914040" cy="334080"/>
          </a:xfrm>
          <a:prstGeom prst="rect">
            <a:avLst/>
          </a:prstGeom>
          <a:noFill/>
          <a:ln>
            <a:noFill/>
          </a:ln>
        </p:spPr>
        <p:txBody>
          <a:bodyPr lIns="36000" tIns="0" rIns="36000" bIns="5400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CC437F70-64EC-4F17-8DE8-792FEBA25ADF}" type="slidenum">
              <a:rPr lang="ru-RU" sz="1400" b="1" strike="noStrike" spc="-1">
                <a:solidFill>
                  <a:srgbClr val="000000"/>
                </a:solidFill>
                <a:latin typeface="Arial"/>
                <a:ea typeface="Arial"/>
              </a:rPr>
              <a:t>40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396" name="CustomShape 5"/>
          <p:cNvSpPr/>
          <p:nvPr/>
        </p:nvSpPr>
        <p:spPr>
          <a:xfrm>
            <a:off x="1832400" y="2477686"/>
            <a:ext cx="11077920" cy="557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08000" rIns="0" bIns="108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3200" b="0" strike="noStrike" spc="-1" dirty="0" err="1">
                <a:solidFill>
                  <a:srgbClr val="000000"/>
                </a:solidFill>
                <a:latin typeface="JetBrains Mono Medium"/>
                <a:ea typeface="Arial"/>
              </a:rPr>
              <a:t>random.random</a:t>
            </a:r>
            <a:r>
              <a:rPr lang="ru-RU" sz="3200" b="0" strike="noStrike" spc="-1" dirty="0">
                <a:solidFill>
                  <a:srgbClr val="000000"/>
                </a:solidFill>
                <a:latin typeface="JetBrains Mono Medium"/>
                <a:ea typeface="Arial"/>
              </a:rPr>
              <a:t>() </a:t>
            </a:r>
            <a:r>
              <a:rPr lang="ru-RU" sz="2800" b="0" strike="noStrike" spc="-1" dirty="0">
                <a:solidFill>
                  <a:srgbClr val="000000"/>
                </a:solidFill>
                <a:latin typeface="GT Eesti Pro Display Light"/>
                <a:ea typeface="Arial"/>
              </a:rPr>
              <a:t>–  возвращает случайное  дробное число от 0 до 1 , к примеру,  0.41109218109711987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3200" b="0" strike="noStrike" spc="-1" dirty="0" err="1">
                <a:solidFill>
                  <a:srgbClr val="000000"/>
                </a:solidFill>
                <a:latin typeface="JetBrains Mono Medium"/>
                <a:ea typeface="Arial"/>
              </a:rPr>
              <a:t>random.randint</a:t>
            </a:r>
            <a:r>
              <a:rPr lang="ru-RU" sz="3200" b="0" strike="noStrike" spc="-1" dirty="0">
                <a:solidFill>
                  <a:srgbClr val="000000"/>
                </a:solidFill>
                <a:latin typeface="JetBrains Mono Medium"/>
                <a:ea typeface="Arial"/>
              </a:rPr>
              <a:t>(1, 10) </a:t>
            </a:r>
            <a:r>
              <a:rPr lang="ru-RU" sz="2800" b="0" strike="noStrike" spc="-1" dirty="0">
                <a:solidFill>
                  <a:srgbClr val="000000"/>
                </a:solidFill>
                <a:latin typeface="GT Eesti Pro Display Light"/>
                <a:ea typeface="Arial"/>
              </a:rPr>
              <a:t>- возвращает случайно число от 1 до 10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3200" b="0" strike="noStrike" spc="-1" dirty="0" err="1">
                <a:solidFill>
                  <a:srgbClr val="000000"/>
                </a:solidFill>
                <a:latin typeface="JetBrains Mono Medium"/>
                <a:ea typeface="Arial"/>
              </a:rPr>
              <a:t>random.shuffle</a:t>
            </a:r>
            <a:r>
              <a:rPr lang="ru-RU" sz="3200" b="0" strike="noStrike" spc="-1" dirty="0">
                <a:solidFill>
                  <a:srgbClr val="000000"/>
                </a:solidFill>
                <a:latin typeface="JetBrains Mono Medium"/>
                <a:ea typeface="Arial"/>
              </a:rPr>
              <a:t>(</a:t>
            </a:r>
            <a:r>
              <a:rPr lang="ru-RU" sz="3200" b="0" strike="noStrike" spc="-1" dirty="0" err="1">
                <a:solidFill>
                  <a:srgbClr val="000000"/>
                </a:solidFill>
                <a:latin typeface="JetBrains Mono Medium"/>
                <a:ea typeface="Arial"/>
              </a:rPr>
              <a:t>cars</a:t>
            </a:r>
            <a:r>
              <a:rPr lang="ru-RU" sz="3200" b="0" strike="noStrike" spc="-1" dirty="0">
                <a:solidFill>
                  <a:srgbClr val="000000"/>
                </a:solidFill>
                <a:latin typeface="JetBrains Mono Medium"/>
                <a:ea typeface="Arial"/>
              </a:rPr>
              <a:t>)  </a:t>
            </a:r>
            <a:r>
              <a:rPr lang="ru-RU" sz="2800" b="0" strike="noStrike" spc="-1" dirty="0">
                <a:solidFill>
                  <a:srgbClr val="000000"/>
                </a:solidFill>
                <a:latin typeface="GT Eesti Pro Display Light"/>
                <a:ea typeface="Arial"/>
              </a:rPr>
              <a:t>-  перетасовка массива как  «колоды карты»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3200" b="0" strike="noStrike" spc="-1" dirty="0" err="1">
                <a:solidFill>
                  <a:srgbClr val="000000"/>
                </a:solidFill>
                <a:latin typeface="JetBrains Mono Medium"/>
                <a:ea typeface="Arial"/>
              </a:rPr>
              <a:t>random.choice</a:t>
            </a:r>
            <a:r>
              <a:rPr lang="ru-RU" sz="3200" b="0" strike="noStrike" spc="-1" dirty="0">
                <a:solidFill>
                  <a:srgbClr val="000000"/>
                </a:solidFill>
                <a:latin typeface="JetBrains Mono Medium"/>
                <a:ea typeface="Arial"/>
              </a:rPr>
              <a:t>(</a:t>
            </a:r>
            <a:r>
              <a:rPr lang="ru-RU" sz="3200" b="0" strike="noStrike" spc="-1" dirty="0" err="1">
                <a:solidFill>
                  <a:srgbClr val="000000"/>
                </a:solidFill>
                <a:latin typeface="JetBrains Mono Medium"/>
                <a:ea typeface="Arial"/>
              </a:rPr>
              <a:t>cars</a:t>
            </a:r>
            <a:r>
              <a:rPr lang="ru-RU" sz="2800" b="0" strike="noStrike" spc="-1" dirty="0">
                <a:solidFill>
                  <a:srgbClr val="000000"/>
                </a:solidFill>
                <a:latin typeface="JetBrains Mono Medium"/>
                <a:ea typeface="Arial"/>
              </a:rPr>
              <a:t>)  </a:t>
            </a:r>
            <a:r>
              <a:rPr lang="ru-RU" sz="2800" b="0" strike="noStrike" spc="-1" dirty="0">
                <a:solidFill>
                  <a:srgbClr val="000000"/>
                </a:solidFill>
                <a:latin typeface="GT Eesti Pro Display Light"/>
                <a:ea typeface="Arial"/>
              </a:rPr>
              <a:t>- случайный выбор  элемента из массива.   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800" b="0" strike="noStrike" spc="-1" dirty="0">
              <a:latin typeface="Arial"/>
            </a:endParaRPr>
          </a:p>
        </p:txBody>
      </p:sp>
      <p:pic>
        <p:nvPicPr>
          <p:cNvPr id="397" name="Google Shape;193;p3"/>
          <p:cNvPicPr/>
          <p:nvPr/>
        </p:nvPicPr>
        <p:blipFill>
          <a:blip r:embed="rId3"/>
          <a:stretch/>
        </p:blipFill>
        <p:spPr>
          <a:xfrm>
            <a:off x="15441480" y="7349400"/>
            <a:ext cx="1631520" cy="16315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64277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TextShape 1"/>
          <p:cNvSpPr txBox="1"/>
          <p:nvPr/>
        </p:nvSpPr>
        <p:spPr>
          <a:xfrm>
            <a:off x="1080464" y="446733"/>
            <a:ext cx="15176160" cy="1116720"/>
          </a:xfrm>
          <a:prstGeom prst="rect">
            <a:avLst/>
          </a:prstGeom>
          <a:noFill/>
          <a:ln>
            <a:noFill/>
          </a:ln>
        </p:spPr>
        <p:txBody>
          <a:bodyPr lIns="0" tIns="108000" rIns="0" bIns="0">
            <a:noAutofit/>
          </a:bodyPr>
          <a:lstStyle/>
          <a:p>
            <a:pPr algn="ctr">
              <a:lnSpc>
                <a:spcPct val="90000"/>
              </a:lnSpc>
              <a:tabLst>
                <a:tab pos="0" algn="l"/>
              </a:tabLst>
            </a:pPr>
            <a:r>
              <a:rPr lang="ru-RU" sz="4200" b="1" strike="noStrike" spc="-1" dirty="0">
                <a:solidFill>
                  <a:srgbClr val="000000"/>
                </a:solidFill>
                <a:latin typeface="GT Eesti Pro Display Bold"/>
                <a:ea typeface="Arial"/>
              </a:rPr>
              <a:t>Начинаем знакомится с логическими конструкциями</a:t>
            </a:r>
            <a:endParaRPr lang="en-US" sz="4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TextShape 3"/>
          <p:cNvSpPr txBox="1"/>
          <p:nvPr/>
        </p:nvSpPr>
        <p:spPr>
          <a:xfrm>
            <a:off x="15349320" y="8970840"/>
            <a:ext cx="914040" cy="334080"/>
          </a:xfrm>
          <a:prstGeom prst="rect">
            <a:avLst/>
          </a:prstGeom>
          <a:noFill/>
          <a:ln>
            <a:noFill/>
          </a:ln>
        </p:spPr>
        <p:txBody>
          <a:bodyPr lIns="36000" tIns="0" rIns="36000" bIns="5400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2C7270FE-3E66-4F6B-9E15-9BFF52FA5F1D}" type="slidenum">
              <a:rPr lang="ru-RU" sz="1400" b="1" strike="noStrike" spc="-1">
                <a:solidFill>
                  <a:srgbClr val="000000"/>
                </a:solidFill>
                <a:latin typeface="Arial"/>
                <a:ea typeface="Arial"/>
              </a:rPr>
              <a:t>41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401" name="CustomShape 4"/>
          <p:cNvSpPr/>
          <p:nvPr/>
        </p:nvSpPr>
        <p:spPr>
          <a:xfrm>
            <a:off x="1827213" y="2097512"/>
            <a:ext cx="12588120" cy="49897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08000" rIns="0" bIns="108000">
            <a:spAutoFit/>
          </a:bodyPr>
          <a:lstStyle/>
          <a:p>
            <a:pPr>
              <a:lnSpc>
                <a:spcPct val="200000"/>
              </a:lnSpc>
              <a:tabLst>
                <a:tab pos="0" algn="l"/>
              </a:tabLst>
            </a:pPr>
            <a:r>
              <a:rPr lang="ru-RU" sz="3200" b="0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Очень часто вам нужно сделать логического одного признака с другим. К примеру, вам нужно запретить загрузку слишком больших файлов на свой сервер. Сейчас мы попробуем написать,  к примеру, программу простой </a:t>
            </a:r>
            <a:r>
              <a:rPr lang="ru-RU" sz="3200" b="0" strike="noStrike" spc="-1" dirty="0" err="1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угадайки</a:t>
            </a:r>
            <a:r>
              <a:rPr lang="ru-RU" sz="3200" b="0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, чтобы поработать и с </a:t>
            </a:r>
            <a:r>
              <a:rPr lang="ru-RU" sz="3200" b="0" strike="noStrike" spc="-1" dirty="0" err="1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random</a:t>
            </a:r>
            <a:r>
              <a:rPr lang="ru-RU" sz="3200" b="0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, и с логическими выражениями</a:t>
            </a:r>
            <a:endParaRPr lang="en-US" sz="3200" b="0" strike="noStrike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2" name="Google Shape;193;p3"/>
          <p:cNvPicPr/>
          <p:nvPr/>
        </p:nvPicPr>
        <p:blipFill>
          <a:blip r:embed="rId3"/>
          <a:stretch/>
        </p:blipFill>
        <p:spPr>
          <a:xfrm>
            <a:off x="15195240" y="7030800"/>
            <a:ext cx="1631520" cy="1631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7DE8B3-4EB5-F34C-988A-7D93084A6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7213" y="214684"/>
            <a:ext cx="15407999" cy="1561346"/>
          </a:xfrm>
        </p:spPr>
        <p:txBody>
          <a:bodyPr>
            <a:normAutofit/>
          </a:bodyPr>
          <a:lstStyle/>
          <a:p>
            <a:r>
              <a:rPr lang="ru-RU" dirty="0"/>
              <a:t>Использование логических конструкций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88F6F37-D3B7-734C-832A-E2B5B28EB645}"/>
              </a:ext>
            </a:extLst>
          </p:cNvPr>
          <p:cNvSpPr/>
          <p:nvPr/>
        </p:nvSpPr>
        <p:spPr>
          <a:xfrm>
            <a:off x="1827213" y="2375788"/>
            <a:ext cx="14043051" cy="7148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sz="2200" dirty="0">
                <a:solidFill>
                  <a:srgbClr val="EBBBFF"/>
                </a:solidFill>
                <a:latin typeface="JetBrains Mono" panose="020B0509020102050004" pitchFamily="49" charset="0"/>
              </a:rPr>
              <a:t>import</a:t>
            </a:r>
            <a:r>
              <a:rPr lang="en" sz="2200" dirty="0">
                <a:solidFill>
                  <a:srgbClr val="FFFFFF"/>
                </a:solidFill>
                <a:latin typeface="JetBrains Mono" panose="020B0509020102050004" pitchFamily="49" charset="0"/>
              </a:rPr>
              <a:t> random</a:t>
            </a:r>
          </a:p>
          <a:p>
            <a:pPr>
              <a:lnSpc>
                <a:spcPct val="150000"/>
              </a:lnSpc>
            </a:pPr>
            <a:br>
              <a:rPr lang="en" sz="2200" dirty="0">
                <a:solidFill>
                  <a:srgbClr val="FFFFFF"/>
                </a:solidFill>
                <a:latin typeface="JetBrains Mono" panose="020B0509020102050004" pitchFamily="49" charset="0"/>
              </a:rPr>
            </a:br>
            <a:r>
              <a:rPr lang="en" sz="2200" dirty="0" err="1">
                <a:solidFill>
                  <a:srgbClr val="FFFFFF"/>
                </a:solidFill>
                <a:latin typeface="JetBrains Mono" panose="020B0509020102050004" pitchFamily="49" charset="0"/>
              </a:rPr>
              <a:t>guess_number</a:t>
            </a:r>
            <a:r>
              <a:rPr lang="en" sz="2200" dirty="0">
                <a:solidFill>
                  <a:srgbClr val="FFFFFF"/>
                </a:solidFill>
                <a:latin typeface="JetBrains Mono" panose="020B0509020102050004" pitchFamily="49" charset="0"/>
              </a:rPr>
              <a:t> </a:t>
            </a:r>
            <a:r>
              <a:rPr lang="en" sz="2200" dirty="0">
                <a:solidFill>
                  <a:srgbClr val="99FFFF"/>
                </a:solidFill>
                <a:latin typeface="JetBrains Mono" panose="020B0509020102050004" pitchFamily="49" charset="0"/>
              </a:rPr>
              <a:t>=</a:t>
            </a:r>
            <a:r>
              <a:rPr lang="en" sz="2200" dirty="0">
                <a:solidFill>
                  <a:srgbClr val="FFFFFF"/>
                </a:solidFill>
                <a:latin typeface="JetBrains Mono" panose="020B0509020102050004" pitchFamily="49" charset="0"/>
              </a:rPr>
              <a:t> </a:t>
            </a:r>
            <a:r>
              <a:rPr lang="en" sz="2200" dirty="0">
                <a:solidFill>
                  <a:srgbClr val="BBDAFF"/>
                </a:solidFill>
                <a:latin typeface="JetBrains Mono" panose="020B0509020102050004" pitchFamily="49" charset="0"/>
              </a:rPr>
              <a:t>input(</a:t>
            </a:r>
            <a:r>
              <a:rPr lang="en" sz="2200" dirty="0">
                <a:solidFill>
                  <a:srgbClr val="D1F1A9"/>
                </a:solidFill>
                <a:latin typeface="JetBrains Mono" panose="020B0509020102050004" pitchFamily="49" charset="0"/>
              </a:rPr>
              <a:t>"</a:t>
            </a:r>
            <a:r>
              <a:rPr lang="ru-RU" sz="2200" dirty="0">
                <a:solidFill>
                  <a:srgbClr val="D1F1A9"/>
                </a:solidFill>
                <a:latin typeface="JetBrains Mono" panose="020B0509020102050004" pitchFamily="49" charset="0"/>
              </a:rPr>
              <a:t>Выберите любое число: "</a:t>
            </a:r>
            <a:r>
              <a:rPr lang="ru-RU" sz="2200" dirty="0">
                <a:solidFill>
                  <a:srgbClr val="BBDAFF"/>
                </a:solidFill>
                <a:latin typeface="JetBrains Mono" panose="020B0509020102050004" pitchFamily="49" charset="0"/>
              </a:rPr>
              <a:t>)</a:t>
            </a:r>
            <a:endParaRPr lang="ru-RU" sz="2200" dirty="0">
              <a:solidFill>
                <a:srgbClr val="FFFFFF"/>
              </a:solidFill>
              <a:latin typeface="JetBrains Mono" panose="020B0509020102050004" pitchFamily="49" charset="0"/>
            </a:endParaRPr>
          </a:p>
          <a:p>
            <a:pPr>
              <a:lnSpc>
                <a:spcPct val="150000"/>
              </a:lnSpc>
            </a:pPr>
            <a:r>
              <a:rPr lang="en" sz="2200" dirty="0">
                <a:solidFill>
                  <a:srgbClr val="FFFFFF"/>
                </a:solidFill>
                <a:latin typeface="JetBrains Mono" panose="020B0509020102050004" pitchFamily="49" charset="0"/>
              </a:rPr>
              <a:t>limit </a:t>
            </a:r>
            <a:r>
              <a:rPr lang="en" sz="2200" dirty="0">
                <a:solidFill>
                  <a:srgbClr val="99FFFF"/>
                </a:solidFill>
                <a:latin typeface="JetBrains Mono" panose="020B0509020102050004" pitchFamily="49" charset="0"/>
              </a:rPr>
              <a:t>=</a:t>
            </a:r>
            <a:r>
              <a:rPr lang="en" sz="2200" dirty="0">
                <a:solidFill>
                  <a:srgbClr val="FFFFFF"/>
                </a:solidFill>
                <a:latin typeface="JetBrains Mono" panose="020B0509020102050004" pitchFamily="49" charset="0"/>
              </a:rPr>
              <a:t> </a:t>
            </a:r>
            <a:r>
              <a:rPr lang="en" sz="2200" dirty="0">
                <a:solidFill>
                  <a:srgbClr val="BBDAFF"/>
                </a:solidFill>
                <a:latin typeface="JetBrains Mono" panose="020B0509020102050004" pitchFamily="49" charset="0"/>
              </a:rPr>
              <a:t>input(</a:t>
            </a:r>
            <a:r>
              <a:rPr lang="en" sz="2200" dirty="0">
                <a:solidFill>
                  <a:srgbClr val="D1F1A9"/>
                </a:solidFill>
                <a:latin typeface="JetBrains Mono" panose="020B0509020102050004" pitchFamily="49" charset="0"/>
              </a:rPr>
              <a:t>"</a:t>
            </a:r>
            <a:r>
              <a:rPr lang="ru-RU" sz="2200" dirty="0">
                <a:solidFill>
                  <a:srgbClr val="D1F1A9"/>
                </a:solidFill>
                <a:latin typeface="JetBrains Mono" panose="020B0509020102050004" pitchFamily="49" charset="0"/>
              </a:rPr>
              <a:t>введите пределе </a:t>
            </a:r>
            <a:r>
              <a:rPr lang="ru-RU" sz="2200" dirty="0" err="1">
                <a:solidFill>
                  <a:srgbClr val="D1F1A9"/>
                </a:solidFill>
                <a:latin typeface="JetBrains Mono" panose="020B0509020102050004" pitchFamily="49" charset="0"/>
              </a:rPr>
              <a:t>рандома</a:t>
            </a:r>
            <a:r>
              <a:rPr lang="ru-RU" sz="2200" dirty="0">
                <a:solidFill>
                  <a:srgbClr val="D1F1A9"/>
                </a:solidFill>
                <a:latin typeface="JetBrains Mono" panose="020B0509020102050004" pitchFamily="49" charset="0"/>
              </a:rPr>
              <a:t>: "</a:t>
            </a:r>
            <a:r>
              <a:rPr lang="ru-RU" sz="2200" dirty="0">
                <a:solidFill>
                  <a:srgbClr val="BBDAFF"/>
                </a:solidFill>
                <a:latin typeface="JetBrains Mono" panose="020B0509020102050004" pitchFamily="49" charset="0"/>
              </a:rPr>
              <a:t>)</a:t>
            </a:r>
            <a:endParaRPr lang="ru-RU" sz="2200" dirty="0">
              <a:solidFill>
                <a:srgbClr val="FFFFFF"/>
              </a:solidFill>
              <a:latin typeface="JetBrains Mono" panose="020B0509020102050004" pitchFamily="49" charset="0"/>
            </a:endParaRPr>
          </a:p>
          <a:p>
            <a:pPr>
              <a:lnSpc>
                <a:spcPct val="150000"/>
              </a:lnSpc>
            </a:pPr>
            <a:r>
              <a:rPr lang="en" sz="2200" dirty="0">
                <a:solidFill>
                  <a:srgbClr val="FFFFFF"/>
                </a:solidFill>
                <a:latin typeface="JetBrains Mono" panose="020B0509020102050004" pitchFamily="49" charset="0"/>
              </a:rPr>
              <a:t>limit </a:t>
            </a:r>
            <a:r>
              <a:rPr lang="en" sz="2200" dirty="0">
                <a:solidFill>
                  <a:srgbClr val="99FFFF"/>
                </a:solidFill>
                <a:latin typeface="JetBrains Mono" panose="020B0509020102050004" pitchFamily="49" charset="0"/>
              </a:rPr>
              <a:t>=</a:t>
            </a:r>
            <a:r>
              <a:rPr lang="en" sz="2200" dirty="0">
                <a:solidFill>
                  <a:srgbClr val="FFFFFF"/>
                </a:solidFill>
                <a:latin typeface="JetBrains Mono" panose="020B0509020102050004" pitchFamily="49" charset="0"/>
              </a:rPr>
              <a:t> </a:t>
            </a:r>
            <a:r>
              <a:rPr lang="en" sz="2200" dirty="0">
                <a:solidFill>
                  <a:srgbClr val="FFEEAD"/>
                </a:solidFill>
                <a:latin typeface="JetBrains Mono" panose="020B0509020102050004" pitchFamily="49" charset="0"/>
              </a:rPr>
              <a:t>int</a:t>
            </a:r>
            <a:r>
              <a:rPr lang="en" sz="2200" dirty="0">
                <a:solidFill>
                  <a:srgbClr val="BBDAFF"/>
                </a:solidFill>
                <a:latin typeface="JetBrains Mono" panose="020B0509020102050004" pitchFamily="49" charset="0"/>
              </a:rPr>
              <a:t>(limit)</a:t>
            </a:r>
          </a:p>
          <a:p>
            <a:pPr>
              <a:lnSpc>
                <a:spcPct val="150000"/>
              </a:lnSpc>
            </a:pPr>
            <a:endParaRPr lang="en" sz="2200" dirty="0">
              <a:solidFill>
                <a:srgbClr val="FFFFFF"/>
              </a:solidFill>
              <a:latin typeface="JetBrains Mono" panose="020B0509020102050004" pitchFamily="49" charset="0"/>
            </a:endParaRPr>
          </a:p>
          <a:p>
            <a:pPr>
              <a:lnSpc>
                <a:spcPct val="150000"/>
              </a:lnSpc>
            </a:pPr>
            <a:r>
              <a:rPr lang="en" sz="2200" dirty="0" err="1">
                <a:solidFill>
                  <a:srgbClr val="FFFFFF"/>
                </a:solidFill>
                <a:latin typeface="JetBrains Mono" panose="020B0509020102050004" pitchFamily="49" charset="0"/>
              </a:rPr>
              <a:t>random_number</a:t>
            </a:r>
            <a:r>
              <a:rPr lang="en" sz="2200" dirty="0">
                <a:solidFill>
                  <a:srgbClr val="FFFFFF"/>
                </a:solidFill>
                <a:latin typeface="JetBrains Mono" panose="020B0509020102050004" pitchFamily="49" charset="0"/>
              </a:rPr>
              <a:t> </a:t>
            </a:r>
            <a:r>
              <a:rPr lang="en" sz="2200" dirty="0">
                <a:solidFill>
                  <a:srgbClr val="99FFFF"/>
                </a:solidFill>
                <a:latin typeface="JetBrains Mono" panose="020B0509020102050004" pitchFamily="49" charset="0"/>
              </a:rPr>
              <a:t>=</a:t>
            </a:r>
            <a:r>
              <a:rPr lang="en" sz="2200" dirty="0">
                <a:solidFill>
                  <a:srgbClr val="FFFFFF"/>
                </a:solidFill>
                <a:latin typeface="JetBrains Mono" panose="020B0509020102050004" pitchFamily="49" charset="0"/>
              </a:rPr>
              <a:t> </a:t>
            </a:r>
            <a:r>
              <a:rPr lang="en" sz="2200" dirty="0" err="1">
                <a:solidFill>
                  <a:srgbClr val="FFFFFF"/>
                </a:solidFill>
                <a:latin typeface="JetBrains Mono" panose="020B0509020102050004" pitchFamily="49" charset="0"/>
              </a:rPr>
              <a:t>random.</a:t>
            </a:r>
            <a:r>
              <a:rPr lang="en" sz="2200" dirty="0" err="1">
                <a:solidFill>
                  <a:srgbClr val="BBDAFF"/>
                </a:solidFill>
                <a:latin typeface="JetBrains Mono" panose="020B0509020102050004" pitchFamily="49" charset="0"/>
              </a:rPr>
              <a:t>randint</a:t>
            </a:r>
            <a:r>
              <a:rPr lang="en" sz="2200" dirty="0">
                <a:solidFill>
                  <a:srgbClr val="BBDAFF"/>
                </a:solidFill>
                <a:latin typeface="JetBrains Mono" panose="020B0509020102050004" pitchFamily="49" charset="0"/>
              </a:rPr>
              <a:t>(</a:t>
            </a:r>
            <a:r>
              <a:rPr lang="en" sz="2200" dirty="0">
                <a:solidFill>
                  <a:srgbClr val="FFC58F"/>
                </a:solidFill>
                <a:latin typeface="JetBrains Mono" panose="020B0509020102050004" pitchFamily="49" charset="0"/>
              </a:rPr>
              <a:t>0</a:t>
            </a:r>
            <a:r>
              <a:rPr lang="en" sz="2200" dirty="0">
                <a:solidFill>
                  <a:srgbClr val="BBDAFF"/>
                </a:solidFill>
                <a:latin typeface="JetBrains Mono" panose="020B0509020102050004" pitchFamily="49" charset="0"/>
              </a:rPr>
              <a:t>, limit )</a:t>
            </a:r>
            <a:endParaRPr lang="en" sz="2200" dirty="0">
              <a:solidFill>
                <a:srgbClr val="FFFFFF"/>
              </a:solidFill>
              <a:latin typeface="JetBrains Mono" panose="020B0509020102050004" pitchFamily="49" charset="0"/>
            </a:endParaRPr>
          </a:p>
          <a:p>
            <a:pPr>
              <a:lnSpc>
                <a:spcPct val="150000"/>
              </a:lnSpc>
            </a:pPr>
            <a:r>
              <a:rPr lang="en" sz="2200" dirty="0">
                <a:solidFill>
                  <a:srgbClr val="EBBBFF"/>
                </a:solidFill>
                <a:latin typeface="JetBrains Mono" panose="020B0509020102050004" pitchFamily="49" charset="0"/>
              </a:rPr>
              <a:t>if</a:t>
            </a:r>
            <a:r>
              <a:rPr lang="en" sz="2200" dirty="0">
                <a:solidFill>
                  <a:srgbClr val="FFFFFF"/>
                </a:solidFill>
                <a:latin typeface="JetBrains Mono" panose="020B0509020102050004" pitchFamily="49" charset="0"/>
              </a:rPr>
              <a:t> </a:t>
            </a:r>
            <a:r>
              <a:rPr lang="en" sz="2200" dirty="0" err="1">
                <a:solidFill>
                  <a:srgbClr val="FFFFFF"/>
                </a:solidFill>
                <a:latin typeface="JetBrains Mono" panose="020B0509020102050004" pitchFamily="49" charset="0"/>
              </a:rPr>
              <a:t>random_number</a:t>
            </a:r>
            <a:r>
              <a:rPr lang="en" sz="2200" dirty="0">
                <a:solidFill>
                  <a:srgbClr val="FFFFFF"/>
                </a:solidFill>
                <a:latin typeface="JetBrains Mono" panose="020B0509020102050004" pitchFamily="49" charset="0"/>
              </a:rPr>
              <a:t> </a:t>
            </a:r>
            <a:r>
              <a:rPr lang="en" sz="2200" dirty="0">
                <a:solidFill>
                  <a:srgbClr val="99FFFF"/>
                </a:solidFill>
                <a:latin typeface="JetBrains Mono" panose="020B0509020102050004" pitchFamily="49" charset="0"/>
              </a:rPr>
              <a:t>==</a:t>
            </a:r>
            <a:r>
              <a:rPr lang="en" sz="2200" dirty="0">
                <a:solidFill>
                  <a:srgbClr val="FFFFFF"/>
                </a:solidFill>
                <a:latin typeface="JetBrains Mono" panose="020B0509020102050004" pitchFamily="49" charset="0"/>
              </a:rPr>
              <a:t> </a:t>
            </a:r>
            <a:r>
              <a:rPr lang="en" sz="2200" dirty="0">
                <a:solidFill>
                  <a:srgbClr val="FFEEAD"/>
                </a:solidFill>
                <a:latin typeface="JetBrains Mono" panose="020B0509020102050004" pitchFamily="49" charset="0"/>
              </a:rPr>
              <a:t>int</a:t>
            </a:r>
            <a:r>
              <a:rPr lang="en" sz="2200" dirty="0">
                <a:solidFill>
                  <a:srgbClr val="BBDAFF"/>
                </a:solidFill>
                <a:latin typeface="JetBrains Mono" panose="020B0509020102050004" pitchFamily="49" charset="0"/>
              </a:rPr>
              <a:t>(</a:t>
            </a:r>
            <a:r>
              <a:rPr lang="en" sz="2200" dirty="0" err="1">
                <a:solidFill>
                  <a:srgbClr val="BBDAFF"/>
                </a:solidFill>
                <a:latin typeface="JetBrains Mono" panose="020B0509020102050004" pitchFamily="49" charset="0"/>
              </a:rPr>
              <a:t>guess_number</a:t>
            </a:r>
            <a:r>
              <a:rPr lang="en" sz="2200" dirty="0">
                <a:solidFill>
                  <a:srgbClr val="BBDAFF"/>
                </a:solidFill>
                <a:latin typeface="JetBrains Mono" panose="020B0509020102050004" pitchFamily="49" charset="0"/>
              </a:rPr>
              <a:t>)</a:t>
            </a:r>
            <a:r>
              <a:rPr lang="en" sz="2200" dirty="0">
                <a:solidFill>
                  <a:srgbClr val="FFFFFF"/>
                </a:solidFill>
                <a:latin typeface="JetBrains Mono" panose="020B05090201020500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" sz="2200" dirty="0">
                <a:solidFill>
                  <a:srgbClr val="BBDAFF"/>
                </a:solidFill>
                <a:latin typeface="JetBrains Mono" panose="020B0509020102050004" pitchFamily="49" charset="0"/>
              </a:rPr>
              <a:t>	print(</a:t>
            </a:r>
            <a:r>
              <a:rPr lang="en" sz="2200" dirty="0">
                <a:solidFill>
                  <a:srgbClr val="D1F1A9"/>
                </a:solidFill>
                <a:latin typeface="JetBrains Mono" panose="020B0509020102050004" pitchFamily="49" charset="0"/>
              </a:rPr>
              <a:t>"</a:t>
            </a:r>
            <a:r>
              <a:rPr lang="ru-RU" sz="2200" dirty="0">
                <a:solidFill>
                  <a:srgbClr val="D1F1A9"/>
                </a:solidFill>
                <a:latin typeface="JetBrains Mono" panose="020B0509020102050004" pitchFamily="49" charset="0"/>
              </a:rPr>
              <a:t>могу вас поздравить, вы выиграли!"</a:t>
            </a:r>
            <a:r>
              <a:rPr lang="ru-RU" sz="2200" dirty="0">
                <a:solidFill>
                  <a:srgbClr val="BBDAFF"/>
                </a:solidFill>
                <a:latin typeface="JetBrains Mono" panose="020B0509020102050004" pitchFamily="49" charset="0"/>
              </a:rPr>
              <a:t>)</a:t>
            </a:r>
            <a:endParaRPr lang="ru-RU" sz="2200" dirty="0">
              <a:solidFill>
                <a:srgbClr val="FFFFFF"/>
              </a:solidFill>
              <a:latin typeface="JetBrains Mono" panose="020B0509020102050004" pitchFamily="49" charset="0"/>
            </a:endParaRPr>
          </a:p>
          <a:p>
            <a:pPr>
              <a:lnSpc>
                <a:spcPct val="150000"/>
              </a:lnSpc>
            </a:pPr>
            <a:r>
              <a:rPr lang="en" sz="2200" dirty="0">
                <a:solidFill>
                  <a:srgbClr val="EBBBFF"/>
                </a:solidFill>
                <a:latin typeface="JetBrains Mono" panose="020B0509020102050004" pitchFamily="49" charset="0"/>
              </a:rPr>
              <a:t>else</a:t>
            </a:r>
            <a:r>
              <a:rPr lang="en" sz="2200" dirty="0">
                <a:solidFill>
                  <a:srgbClr val="FFFFFF"/>
                </a:solidFill>
                <a:latin typeface="JetBrains Mono" panose="020B05090201020500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" sz="2200" dirty="0">
                <a:solidFill>
                  <a:srgbClr val="BBDAFF"/>
                </a:solidFill>
                <a:latin typeface="JetBrains Mono" panose="020B0509020102050004" pitchFamily="49" charset="0"/>
              </a:rPr>
              <a:t>	print(</a:t>
            </a:r>
            <a:r>
              <a:rPr lang="en" sz="2200" dirty="0">
                <a:solidFill>
                  <a:srgbClr val="D1F1A9"/>
                </a:solidFill>
                <a:latin typeface="JetBrains Mono" panose="020B0509020102050004" pitchFamily="49" charset="0"/>
              </a:rPr>
              <a:t>"</a:t>
            </a:r>
            <a:r>
              <a:rPr lang="ru-RU" sz="2200" dirty="0">
                <a:solidFill>
                  <a:srgbClr val="D1F1A9"/>
                </a:solidFill>
                <a:latin typeface="JetBrains Mono" panose="020B0509020102050004" pitchFamily="49" charset="0"/>
              </a:rPr>
              <a:t>сегодня вам не везет"</a:t>
            </a:r>
            <a:r>
              <a:rPr lang="ru-RU" sz="2200" dirty="0">
                <a:solidFill>
                  <a:srgbClr val="BBDAFF"/>
                </a:solidFill>
                <a:latin typeface="JetBrains Mono" panose="020B0509020102050004" pitchFamily="49" charset="0"/>
              </a:rPr>
              <a:t>)</a:t>
            </a:r>
            <a:endParaRPr lang="ru-RU" sz="2200" dirty="0">
              <a:solidFill>
                <a:srgbClr val="FFFFFF"/>
              </a:solidFill>
              <a:latin typeface="JetBrains Mono" panose="020B0509020102050004" pitchFamily="49" charset="0"/>
            </a:endParaRPr>
          </a:p>
          <a:p>
            <a:pPr>
              <a:lnSpc>
                <a:spcPct val="150000"/>
              </a:lnSpc>
            </a:pPr>
            <a:r>
              <a:rPr lang="en" sz="2200" dirty="0">
                <a:solidFill>
                  <a:srgbClr val="BBDAFF"/>
                </a:solidFill>
                <a:latin typeface="JetBrains Mono" panose="020B0509020102050004" pitchFamily="49" charset="0"/>
              </a:rPr>
              <a:t>	print(</a:t>
            </a:r>
            <a:r>
              <a:rPr lang="en" sz="2200" dirty="0">
                <a:solidFill>
                  <a:srgbClr val="D1F1A9"/>
                </a:solidFill>
                <a:latin typeface="JetBrains Mono" panose="020B0509020102050004" pitchFamily="49" charset="0"/>
              </a:rPr>
              <a:t>"</a:t>
            </a:r>
            <a:r>
              <a:rPr lang="ru-RU" sz="2200" dirty="0">
                <a:solidFill>
                  <a:srgbClr val="D1F1A9"/>
                </a:solidFill>
                <a:latin typeface="JetBrains Mono" panose="020B0509020102050004" pitchFamily="49" charset="0"/>
              </a:rPr>
              <a:t>выигрышное число на самом деле"</a:t>
            </a:r>
            <a:r>
              <a:rPr lang="ru-RU" sz="2200" dirty="0">
                <a:solidFill>
                  <a:srgbClr val="BBDAFF"/>
                </a:solidFill>
                <a:latin typeface="JetBrains Mono" panose="020B0509020102050004" pitchFamily="49" charset="0"/>
              </a:rPr>
              <a:t>, </a:t>
            </a:r>
            <a:r>
              <a:rPr lang="en" sz="2200" dirty="0" err="1">
                <a:solidFill>
                  <a:srgbClr val="BBDAFF"/>
                </a:solidFill>
                <a:latin typeface="JetBrains Mono" panose="020B0509020102050004" pitchFamily="49" charset="0"/>
              </a:rPr>
              <a:t>random_number</a:t>
            </a:r>
            <a:r>
              <a:rPr lang="en" sz="2200" dirty="0">
                <a:solidFill>
                  <a:srgbClr val="BBDAFF"/>
                </a:solidFill>
                <a:latin typeface="JetBrains Mono" panose="020B0509020102050004" pitchFamily="49" charset="0"/>
              </a:rPr>
              <a:t>)</a:t>
            </a:r>
            <a:endParaRPr lang="en" sz="2200" dirty="0">
              <a:solidFill>
                <a:srgbClr val="FFFFFF"/>
              </a:solidFill>
              <a:latin typeface="JetBrains Mono" panose="020B0509020102050004" pitchFamily="49" charset="0"/>
            </a:endParaRPr>
          </a:p>
          <a:p>
            <a:pPr>
              <a:lnSpc>
                <a:spcPct val="150000"/>
              </a:lnSpc>
            </a:pPr>
            <a:br>
              <a:rPr lang="en" sz="2200" dirty="0">
                <a:solidFill>
                  <a:srgbClr val="FFFFFF"/>
                </a:solidFill>
                <a:latin typeface="JetBrains Mono" panose="020B0509020102050004" pitchFamily="49" charset="0"/>
              </a:rPr>
            </a:br>
            <a:endParaRPr lang="en" sz="2200" b="0" dirty="0">
              <a:solidFill>
                <a:srgbClr val="FFFFFF"/>
              </a:solidFill>
              <a:effectLst/>
              <a:latin typeface="JetBrains Mono" panose="020B050902010205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1722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8E828B-D486-D241-B482-995019ED21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800" spc="-1" dirty="0">
                <a:solidFill>
                  <a:srgbClr val="FFFFFF"/>
                </a:solidFill>
                <a:ea typeface="Arial"/>
              </a:rPr>
              <a:t>Pull request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3E6F1D0-2148-F54A-92F3-030BC2C7C4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sz="3600" spc="-1" dirty="0">
                <a:solidFill>
                  <a:srgbClr val="FFFFFF"/>
                </a:solidFill>
              </a:rPr>
              <a:t>Бонусный материал</a:t>
            </a:r>
            <a:endParaRPr lang="en-US" sz="3600" spc="-1" dirty="0">
              <a:solidFill>
                <a:srgbClr val="000000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03199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TextShape 1"/>
          <p:cNvSpPr txBox="1"/>
          <p:nvPr/>
        </p:nvSpPr>
        <p:spPr>
          <a:xfrm>
            <a:off x="1863725" y="446733"/>
            <a:ext cx="15176160" cy="1116720"/>
          </a:xfrm>
          <a:prstGeom prst="rect">
            <a:avLst/>
          </a:prstGeom>
          <a:noFill/>
          <a:ln>
            <a:noFill/>
          </a:ln>
        </p:spPr>
        <p:txBody>
          <a:bodyPr lIns="0" tIns="108000" rIns="0" bIns="0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ru-RU" sz="4200" b="1" strike="noStrike" spc="-1" dirty="0">
                <a:solidFill>
                  <a:srgbClr val="000000"/>
                </a:solidFill>
                <a:latin typeface="GT Eesti Pro Display Bold"/>
                <a:ea typeface="Arial"/>
              </a:rPr>
              <a:t>Работа с </a:t>
            </a:r>
            <a:r>
              <a:rPr lang="ru-RU" sz="4200" b="1" strike="noStrike" spc="-1" dirty="0" err="1">
                <a:solidFill>
                  <a:srgbClr val="000000"/>
                </a:solidFill>
                <a:latin typeface="GT Eesti Pro Display Bold"/>
                <a:ea typeface="Arial"/>
              </a:rPr>
              <a:t>pull</a:t>
            </a:r>
            <a:r>
              <a:rPr lang="ru-RU" sz="4200" b="1" strike="noStrike" spc="-1" dirty="0">
                <a:solidFill>
                  <a:srgbClr val="000000"/>
                </a:solidFill>
                <a:latin typeface="GT Eesti Pro Display Bold"/>
                <a:ea typeface="Arial"/>
              </a:rPr>
              <a:t> </a:t>
            </a:r>
            <a:r>
              <a:rPr lang="ru-RU" sz="4200" b="1" strike="noStrike" spc="-1" dirty="0" err="1">
                <a:solidFill>
                  <a:srgbClr val="000000"/>
                </a:solidFill>
                <a:latin typeface="GT Eesti Pro Display Bold"/>
                <a:ea typeface="Arial"/>
              </a:rPr>
              <a:t>request</a:t>
            </a:r>
            <a:endParaRPr lang="en-US" sz="4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TextShape 2"/>
          <p:cNvSpPr txBox="1"/>
          <p:nvPr/>
        </p:nvSpPr>
        <p:spPr>
          <a:xfrm>
            <a:off x="1081080" y="8981640"/>
            <a:ext cx="12580560" cy="323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6120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Python 18+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411" name="TextShape 3"/>
          <p:cNvSpPr txBox="1"/>
          <p:nvPr/>
        </p:nvSpPr>
        <p:spPr>
          <a:xfrm>
            <a:off x="15349320" y="8970840"/>
            <a:ext cx="914040" cy="334080"/>
          </a:xfrm>
          <a:prstGeom prst="rect">
            <a:avLst/>
          </a:prstGeom>
          <a:noFill/>
          <a:ln>
            <a:noFill/>
          </a:ln>
        </p:spPr>
        <p:txBody>
          <a:bodyPr lIns="36000" tIns="0" rIns="36000" bIns="5400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ED9EBFC7-8002-4D1A-B8D1-3C7C98A4B51B}" type="slidenum">
              <a:rPr lang="ru-RU" sz="1400" b="1" strike="noStrike" spc="-1">
                <a:solidFill>
                  <a:srgbClr val="000000"/>
                </a:solidFill>
                <a:latin typeface="Arial"/>
                <a:ea typeface="Arial"/>
              </a:rPr>
              <a:t>44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412" name="CustomShape 4"/>
          <p:cNvSpPr/>
          <p:nvPr/>
        </p:nvSpPr>
        <p:spPr>
          <a:xfrm>
            <a:off x="1863725" y="2263161"/>
            <a:ext cx="12588120" cy="34543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08000" rIns="0" bIns="108000">
            <a:spAutoFit/>
          </a:bodyPr>
          <a:lstStyle/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ru-RU" sz="3600" b="0" strike="noStrike" spc="-1" dirty="0">
                <a:solidFill>
                  <a:srgbClr val="000000"/>
                </a:solidFill>
                <a:latin typeface="GT Eesti Pro Display Light"/>
                <a:ea typeface="Play"/>
              </a:rPr>
              <a:t>Для того, чтобы предлагать какие -то идеи и дорабатывать код, программисты используют </a:t>
            </a:r>
            <a:r>
              <a:rPr lang="ru-RU" sz="3600" b="1" strike="noStrike" spc="-1" dirty="0" err="1">
                <a:solidFill>
                  <a:srgbClr val="000000"/>
                </a:solidFill>
                <a:latin typeface="GT Eesti Pro Display Light"/>
                <a:ea typeface="Play"/>
              </a:rPr>
              <a:t>pull</a:t>
            </a:r>
            <a:r>
              <a:rPr lang="ru-RU" sz="3600" b="1" strike="noStrike" spc="-1" dirty="0">
                <a:solidFill>
                  <a:srgbClr val="000000"/>
                </a:solidFill>
                <a:latin typeface="GT Eesti Pro Display Light"/>
                <a:ea typeface="Play"/>
              </a:rPr>
              <a:t> </a:t>
            </a:r>
            <a:r>
              <a:rPr lang="ru-RU" sz="3600" b="1" strike="noStrike" spc="-1" dirty="0" err="1">
                <a:solidFill>
                  <a:srgbClr val="000000"/>
                </a:solidFill>
                <a:latin typeface="GT Eesti Pro Display Light"/>
                <a:ea typeface="Play"/>
              </a:rPr>
              <a:t>request</a:t>
            </a:r>
            <a:r>
              <a:rPr lang="ru-RU" sz="3600" b="1" strike="noStrike" spc="-1" dirty="0">
                <a:solidFill>
                  <a:srgbClr val="000000"/>
                </a:solidFill>
                <a:latin typeface="GT Eesti Pro Display Light"/>
                <a:ea typeface="Play"/>
              </a:rPr>
              <a:t> </a:t>
            </a:r>
            <a:r>
              <a:rPr lang="ru-RU" sz="3600" b="0" strike="noStrike" spc="-1" dirty="0">
                <a:solidFill>
                  <a:srgbClr val="000000"/>
                </a:solidFill>
                <a:latin typeface="GT Eesti Pro Display Light"/>
                <a:ea typeface="Play"/>
              </a:rPr>
              <a:t>— возможность предлагать свои идеи на рассмотрение другим программистам, </a:t>
            </a:r>
            <a:r>
              <a:rPr lang="ru-RU" sz="3600" b="0" strike="noStrike" spc="-1" dirty="0" err="1">
                <a:solidFill>
                  <a:srgbClr val="000000"/>
                </a:solidFill>
                <a:latin typeface="GT Eesti Pro Display Light"/>
                <a:ea typeface="Play"/>
              </a:rPr>
              <a:t>фиксить</a:t>
            </a:r>
            <a:r>
              <a:rPr lang="ru-RU" sz="3600" b="0" strike="noStrike" spc="-1" dirty="0">
                <a:solidFill>
                  <a:srgbClr val="000000"/>
                </a:solidFill>
                <a:latin typeface="GT Eesti Pro Display Light"/>
                <a:ea typeface="Play"/>
              </a:rPr>
              <a:t> баги и так далее.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413" name="Google Shape;193;p3_1"/>
          <p:cNvPicPr/>
          <p:nvPr/>
        </p:nvPicPr>
        <p:blipFill>
          <a:blip r:embed="rId3"/>
          <a:stretch/>
        </p:blipFill>
        <p:spPr>
          <a:xfrm>
            <a:off x="15195240" y="7166520"/>
            <a:ext cx="1631520" cy="1631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extShape 1"/>
          <p:cNvSpPr txBox="1"/>
          <p:nvPr/>
        </p:nvSpPr>
        <p:spPr>
          <a:xfrm>
            <a:off x="1827213" y="446733"/>
            <a:ext cx="15176160" cy="1116720"/>
          </a:xfrm>
          <a:prstGeom prst="rect">
            <a:avLst/>
          </a:prstGeom>
          <a:noFill/>
          <a:ln>
            <a:noFill/>
          </a:ln>
        </p:spPr>
        <p:txBody>
          <a:bodyPr lIns="0" tIns="108000" rIns="0" bIns="0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ru-RU" sz="4200" b="1" strike="noStrike" spc="-1" dirty="0">
                <a:solidFill>
                  <a:srgbClr val="000000"/>
                </a:solidFill>
                <a:latin typeface="GT Eesti Pro Display Bold"/>
                <a:ea typeface="Arial"/>
              </a:rPr>
              <a:t>Порядок </a:t>
            </a:r>
            <a:r>
              <a:rPr lang="ru-RU" sz="4200" b="1" strike="noStrike" spc="-1" dirty="0" err="1">
                <a:solidFill>
                  <a:srgbClr val="000000"/>
                </a:solidFill>
                <a:latin typeface="GT Eesti Pro Display Bold"/>
                <a:ea typeface="Arial"/>
              </a:rPr>
              <a:t>pull</a:t>
            </a:r>
            <a:r>
              <a:rPr lang="ru-RU" sz="4200" b="1" strike="noStrike" spc="-1" dirty="0">
                <a:solidFill>
                  <a:srgbClr val="000000"/>
                </a:solidFill>
                <a:latin typeface="GT Eesti Pro Display Bold"/>
                <a:ea typeface="Arial"/>
              </a:rPr>
              <a:t> </a:t>
            </a:r>
            <a:r>
              <a:rPr lang="ru-RU" sz="4200" b="1" strike="noStrike" spc="-1" dirty="0" err="1">
                <a:solidFill>
                  <a:srgbClr val="000000"/>
                </a:solidFill>
                <a:latin typeface="GT Eesti Pro Display Bold"/>
                <a:ea typeface="Arial"/>
              </a:rPr>
              <a:t>request</a:t>
            </a:r>
            <a:endParaRPr lang="en-US" sz="4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TextShape 2"/>
          <p:cNvSpPr txBox="1"/>
          <p:nvPr/>
        </p:nvSpPr>
        <p:spPr>
          <a:xfrm>
            <a:off x="1081080" y="8981640"/>
            <a:ext cx="12580560" cy="323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6120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Python 18+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416" name="TextShape 3"/>
          <p:cNvSpPr txBox="1"/>
          <p:nvPr/>
        </p:nvSpPr>
        <p:spPr>
          <a:xfrm>
            <a:off x="15349320" y="8970840"/>
            <a:ext cx="914040" cy="334080"/>
          </a:xfrm>
          <a:prstGeom prst="rect">
            <a:avLst/>
          </a:prstGeom>
          <a:noFill/>
          <a:ln>
            <a:noFill/>
          </a:ln>
        </p:spPr>
        <p:txBody>
          <a:bodyPr lIns="36000" tIns="0" rIns="36000" bIns="5400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59FF5A79-AE69-410D-9427-8C6EB0EC53D5}" type="slidenum">
              <a:rPr lang="ru-RU" sz="1400" b="1" strike="noStrike" spc="-1">
                <a:solidFill>
                  <a:srgbClr val="000000"/>
                </a:solidFill>
                <a:latin typeface="Arial"/>
                <a:ea typeface="Arial"/>
              </a:rPr>
              <a:t>45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417" name="CustomShape 4"/>
          <p:cNvSpPr/>
          <p:nvPr/>
        </p:nvSpPr>
        <p:spPr>
          <a:xfrm>
            <a:off x="1827213" y="2356886"/>
            <a:ext cx="12588120" cy="51013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08000" rIns="0" bIns="108000">
            <a:spAutoFit/>
          </a:bodyPr>
          <a:lstStyle/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ru-RU" sz="3600" b="0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Play"/>
                <a:cs typeface="Arial" panose="020B0604020202020204" pitchFamily="34" charset="0"/>
              </a:rPr>
              <a:t>Для того, чтобы произвести </a:t>
            </a:r>
            <a:r>
              <a:rPr lang="ru-RU" sz="3600" b="1" strike="noStrike" spc="-1" dirty="0" err="1">
                <a:solidFill>
                  <a:srgbClr val="000000"/>
                </a:solidFill>
                <a:latin typeface="Arial" panose="020B0604020202020204" pitchFamily="34" charset="0"/>
                <a:ea typeface="Play"/>
                <a:cs typeface="Arial" panose="020B0604020202020204" pitchFamily="34" charset="0"/>
              </a:rPr>
              <a:t>pull</a:t>
            </a:r>
            <a:r>
              <a:rPr lang="ru-RU" sz="3600" b="1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Play"/>
                <a:cs typeface="Arial" panose="020B0604020202020204" pitchFamily="34" charset="0"/>
              </a:rPr>
              <a:t> </a:t>
            </a:r>
            <a:r>
              <a:rPr lang="ru-RU" sz="3600" b="1" strike="noStrike" spc="-1" dirty="0" err="1">
                <a:solidFill>
                  <a:srgbClr val="000000"/>
                </a:solidFill>
                <a:latin typeface="Arial" panose="020B0604020202020204" pitchFamily="34" charset="0"/>
                <a:ea typeface="Play"/>
                <a:cs typeface="Arial" panose="020B0604020202020204" pitchFamily="34" charset="0"/>
              </a:rPr>
              <a:t>request</a:t>
            </a:r>
            <a:r>
              <a:rPr lang="ru-RU" sz="3600" b="0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Play"/>
                <a:cs typeface="Arial" panose="020B0604020202020204" pitchFamily="34" charset="0"/>
              </a:rPr>
              <a:t>, вам потребуется произвести следующие действия:</a:t>
            </a:r>
            <a:endParaRPr lang="en-US" sz="3600" b="0" strike="noStrike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ru-RU" sz="3600" b="0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Play"/>
                <a:cs typeface="Arial" panose="020B0604020202020204" pitchFamily="34" charset="0"/>
              </a:rPr>
              <a:t>1) Зайти на страницу интересующего вас </a:t>
            </a:r>
            <a:r>
              <a:rPr lang="ru-RU" sz="3600" b="0" strike="noStrike" spc="-1" dirty="0" err="1">
                <a:solidFill>
                  <a:srgbClr val="000000"/>
                </a:solidFill>
                <a:latin typeface="Arial" panose="020B0604020202020204" pitchFamily="34" charset="0"/>
                <a:ea typeface="Play"/>
                <a:cs typeface="Arial" panose="020B0604020202020204" pitchFamily="34" charset="0"/>
              </a:rPr>
              <a:t>репозитория</a:t>
            </a:r>
            <a:endParaRPr lang="en-US" sz="3600" b="0" strike="noStrike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ru-RU" sz="3600" b="0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Play"/>
                <a:cs typeface="Arial" panose="020B0604020202020204" pitchFamily="34" charset="0"/>
              </a:rPr>
              <a:t>2) Сделать его </a:t>
            </a:r>
            <a:r>
              <a:rPr lang="ru-RU" sz="3600" b="0" strike="noStrike" spc="-1" dirty="0" err="1">
                <a:solidFill>
                  <a:srgbClr val="000000"/>
                </a:solidFill>
                <a:latin typeface="Arial" panose="020B0604020202020204" pitchFamily="34" charset="0"/>
                <a:ea typeface="Play"/>
                <a:cs typeface="Arial" panose="020B0604020202020204" pitchFamily="34" charset="0"/>
              </a:rPr>
              <a:t>fork</a:t>
            </a:r>
            <a:endParaRPr lang="en-US" sz="3600" b="0" strike="noStrike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ru-RU" sz="3600" b="0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Play"/>
                <a:cs typeface="Arial" panose="020B0604020202020204" pitchFamily="34" charset="0"/>
              </a:rPr>
              <a:t>3) Скачать локальную копию себе на компьютер</a:t>
            </a:r>
            <a:endParaRPr lang="en-US" sz="3600" b="0" strike="noStrike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ru-RU" sz="3600" b="0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Play"/>
                <a:cs typeface="Arial" panose="020B0604020202020204" pitchFamily="34" charset="0"/>
              </a:rPr>
              <a:t>4) Сделать необходимые изменения</a:t>
            </a:r>
            <a:endParaRPr lang="en-US" sz="3600" b="0" strike="noStrike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8" name="Google Shape;193;p3_0"/>
          <p:cNvPicPr/>
          <p:nvPr/>
        </p:nvPicPr>
        <p:blipFill>
          <a:blip r:embed="rId3"/>
          <a:stretch/>
        </p:blipFill>
        <p:spPr>
          <a:xfrm>
            <a:off x="15195240" y="7166520"/>
            <a:ext cx="1631520" cy="1631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extShape 1"/>
          <p:cNvSpPr txBox="1"/>
          <p:nvPr/>
        </p:nvSpPr>
        <p:spPr>
          <a:xfrm>
            <a:off x="1827213" y="446733"/>
            <a:ext cx="15176160" cy="1116720"/>
          </a:xfrm>
          <a:prstGeom prst="rect">
            <a:avLst/>
          </a:prstGeom>
          <a:noFill/>
          <a:ln>
            <a:noFill/>
          </a:ln>
        </p:spPr>
        <p:txBody>
          <a:bodyPr lIns="0" tIns="108000" rIns="0" bIns="0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ru-RU" sz="4200" b="1" strike="noStrike" spc="-1" dirty="0">
                <a:solidFill>
                  <a:srgbClr val="000000"/>
                </a:solidFill>
                <a:latin typeface="GT Eesti Pro Display Bold"/>
                <a:ea typeface="Arial"/>
              </a:rPr>
              <a:t>Порядок </a:t>
            </a:r>
            <a:r>
              <a:rPr lang="ru-RU" sz="4200" b="1" strike="noStrike" spc="-1" dirty="0" err="1">
                <a:solidFill>
                  <a:srgbClr val="000000"/>
                </a:solidFill>
                <a:latin typeface="GT Eesti Pro Display Bold"/>
                <a:ea typeface="Arial"/>
              </a:rPr>
              <a:t>pull</a:t>
            </a:r>
            <a:r>
              <a:rPr lang="ru-RU" sz="4200" b="1" strike="noStrike" spc="-1" dirty="0">
                <a:solidFill>
                  <a:srgbClr val="000000"/>
                </a:solidFill>
                <a:latin typeface="GT Eesti Pro Display Bold"/>
                <a:ea typeface="Arial"/>
              </a:rPr>
              <a:t> </a:t>
            </a:r>
            <a:r>
              <a:rPr lang="ru-RU" sz="4200" b="1" strike="noStrike" spc="-1" dirty="0" err="1">
                <a:solidFill>
                  <a:srgbClr val="000000"/>
                </a:solidFill>
                <a:latin typeface="GT Eesti Pro Display Bold"/>
                <a:ea typeface="Arial"/>
              </a:rPr>
              <a:t>request</a:t>
            </a:r>
            <a:endParaRPr lang="en-US" sz="4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TextShape 2"/>
          <p:cNvSpPr txBox="1"/>
          <p:nvPr/>
        </p:nvSpPr>
        <p:spPr>
          <a:xfrm>
            <a:off x="1081080" y="8981640"/>
            <a:ext cx="12580560" cy="323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6120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Python 18+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416" name="TextShape 3"/>
          <p:cNvSpPr txBox="1"/>
          <p:nvPr/>
        </p:nvSpPr>
        <p:spPr>
          <a:xfrm>
            <a:off x="15349320" y="8970840"/>
            <a:ext cx="914040" cy="334080"/>
          </a:xfrm>
          <a:prstGeom prst="rect">
            <a:avLst/>
          </a:prstGeom>
          <a:noFill/>
          <a:ln>
            <a:noFill/>
          </a:ln>
        </p:spPr>
        <p:txBody>
          <a:bodyPr lIns="36000" tIns="0" rIns="36000" bIns="5400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59FF5A79-AE69-410D-9427-8C6EB0EC53D5}" type="slidenum">
              <a:rPr lang="ru-RU" sz="1400" b="1" strike="noStrike" spc="-1">
                <a:solidFill>
                  <a:srgbClr val="000000"/>
                </a:solidFill>
                <a:latin typeface="Arial"/>
                <a:ea typeface="Arial"/>
              </a:rPr>
              <a:t>46</a:t>
            </a:fld>
            <a:endParaRPr lang="en-US" sz="1400" b="0" strike="noStrike" spc="-1">
              <a:latin typeface="Times New Roman"/>
            </a:endParaRPr>
          </a:p>
        </p:txBody>
      </p:sp>
      <p:pic>
        <p:nvPicPr>
          <p:cNvPr id="418" name="Google Shape;193;p3_0"/>
          <p:cNvPicPr/>
          <p:nvPr/>
        </p:nvPicPr>
        <p:blipFill>
          <a:blip r:embed="rId3"/>
          <a:stretch/>
        </p:blipFill>
        <p:spPr>
          <a:xfrm>
            <a:off x="15195240" y="7166520"/>
            <a:ext cx="1631520" cy="1631520"/>
          </a:xfrm>
          <a:prstGeom prst="rect">
            <a:avLst/>
          </a:prstGeom>
          <a:ln>
            <a:noFill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DA51989-3B6C-F747-9B44-C236EB77C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192" y="2608262"/>
            <a:ext cx="12752224" cy="317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544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extShape 1"/>
          <p:cNvSpPr txBox="1"/>
          <p:nvPr/>
        </p:nvSpPr>
        <p:spPr>
          <a:xfrm>
            <a:off x="1827213" y="446733"/>
            <a:ext cx="15176160" cy="1116720"/>
          </a:xfrm>
          <a:prstGeom prst="rect">
            <a:avLst/>
          </a:prstGeom>
          <a:noFill/>
          <a:ln>
            <a:noFill/>
          </a:ln>
        </p:spPr>
        <p:txBody>
          <a:bodyPr lIns="0" tIns="108000" rIns="0" bIns="0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ru-RU" sz="4200" b="1" strike="noStrike" spc="-1" dirty="0">
                <a:solidFill>
                  <a:srgbClr val="000000"/>
                </a:solidFill>
                <a:latin typeface="GT Eesti Pro Display Bold"/>
                <a:ea typeface="Arial"/>
              </a:rPr>
              <a:t>Порядок </a:t>
            </a:r>
            <a:r>
              <a:rPr lang="ru-RU" sz="4200" b="1" strike="noStrike" spc="-1" dirty="0" err="1">
                <a:solidFill>
                  <a:srgbClr val="000000"/>
                </a:solidFill>
                <a:latin typeface="GT Eesti Pro Display Bold"/>
                <a:ea typeface="Arial"/>
              </a:rPr>
              <a:t>pull</a:t>
            </a:r>
            <a:r>
              <a:rPr lang="ru-RU" sz="4200" b="1" strike="noStrike" spc="-1" dirty="0">
                <a:solidFill>
                  <a:srgbClr val="000000"/>
                </a:solidFill>
                <a:latin typeface="GT Eesti Pro Display Bold"/>
                <a:ea typeface="Arial"/>
              </a:rPr>
              <a:t> </a:t>
            </a:r>
            <a:r>
              <a:rPr lang="ru-RU" sz="4200" b="1" strike="noStrike" spc="-1" dirty="0" err="1">
                <a:solidFill>
                  <a:srgbClr val="000000"/>
                </a:solidFill>
                <a:latin typeface="GT Eesti Pro Display Bold"/>
                <a:ea typeface="Arial"/>
              </a:rPr>
              <a:t>request</a:t>
            </a:r>
            <a:endParaRPr lang="en-US" sz="4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TextShape 2"/>
          <p:cNvSpPr txBox="1"/>
          <p:nvPr/>
        </p:nvSpPr>
        <p:spPr>
          <a:xfrm>
            <a:off x="1081080" y="8981640"/>
            <a:ext cx="12580560" cy="323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6120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Python 18+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416" name="TextShape 3"/>
          <p:cNvSpPr txBox="1"/>
          <p:nvPr/>
        </p:nvSpPr>
        <p:spPr>
          <a:xfrm>
            <a:off x="15349320" y="8970840"/>
            <a:ext cx="914040" cy="334080"/>
          </a:xfrm>
          <a:prstGeom prst="rect">
            <a:avLst/>
          </a:prstGeom>
          <a:noFill/>
          <a:ln>
            <a:noFill/>
          </a:ln>
        </p:spPr>
        <p:txBody>
          <a:bodyPr lIns="36000" tIns="0" rIns="36000" bIns="5400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59FF5A79-AE69-410D-9427-8C6EB0EC53D5}" type="slidenum">
              <a:rPr lang="ru-RU" sz="1400" b="1" strike="noStrike" spc="-1">
                <a:solidFill>
                  <a:srgbClr val="000000"/>
                </a:solidFill>
                <a:latin typeface="Arial"/>
                <a:ea typeface="Arial"/>
              </a:rPr>
              <a:t>47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417" name="CustomShape 4"/>
          <p:cNvSpPr/>
          <p:nvPr/>
        </p:nvSpPr>
        <p:spPr>
          <a:xfrm>
            <a:off x="1827213" y="2361970"/>
            <a:ext cx="12588120" cy="343937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08000" rIns="0" bIns="108000">
            <a:spAutoFit/>
          </a:bodyPr>
          <a:lstStyle/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ru-RU" sz="3600" b="0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Play"/>
                <a:cs typeface="Arial" panose="020B0604020202020204" pitchFamily="34" charset="0"/>
              </a:rPr>
              <a:t>5) Перейти на другую ветку</a:t>
            </a:r>
            <a:endParaRPr lang="en-US" sz="3600" b="0" strike="noStrike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ru-RU" sz="3600" b="0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Play"/>
                <a:cs typeface="Arial" panose="020B0604020202020204" pitchFamily="34" charset="0"/>
              </a:rPr>
              <a:t>6) Залить на </a:t>
            </a:r>
            <a:r>
              <a:rPr lang="ru-RU" sz="3600" b="0" strike="noStrike" spc="-1" dirty="0" err="1">
                <a:solidFill>
                  <a:srgbClr val="000000"/>
                </a:solidFill>
                <a:latin typeface="Arial" panose="020B0604020202020204" pitchFamily="34" charset="0"/>
                <a:ea typeface="Play"/>
                <a:cs typeface="Arial" panose="020B0604020202020204" pitchFamily="34" charset="0"/>
              </a:rPr>
              <a:t>github</a:t>
            </a:r>
            <a:endParaRPr lang="en-US" sz="3600" b="0" strike="noStrike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ru-RU" sz="3600" b="0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Play"/>
                <a:cs typeface="Arial" panose="020B0604020202020204" pitchFamily="34" charset="0"/>
              </a:rPr>
              <a:t>7) Сделать </a:t>
            </a:r>
            <a:r>
              <a:rPr lang="ru-RU" sz="3600" b="0" strike="noStrike" spc="-1" dirty="0" err="1">
                <a:solidFill>
                  <a:srgbClr val="000000"/>
                </a:solidFill>
                <a:latin typeface="Arial" panose="020B0604020202020204" pitchFamily="34" charset="0"/>
                <a:ea typeface="Play"/>
                <a:cs typeface="Arial" panose="020B0604020202020204" pitchFamily="34" charset="0"/>
              </a:rPr>
              <a:t>pull</a:t>
            </a:r>
            <a:r>
              <a:rPr lang="ru-RU" sz="3600" b="0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Play"/>
                <a:cs typeface="Arial" panose="020B0604020202020204" pitchFamily="34" charset="0"/>
              </a:rPr>
              <a:t> </a:t>
            </a:r>
            <a:r>
              <a:rPr lang="ru-RU" sz="3600" b="0" strike="noStrike" spc="-1" dirty="0" err="1">
                <a:solidFill>
                  <a:srgbClr val="000000"/>
                </a:solidFill>
                <a:latin typeface="Arial" panose="020B0604020202020204" pitchFamily="34" charset="0"/>
                <a:ea typeface="Play"/>
                <a:cs typeface="Arial" panose="020B0604020202020204" pitchFamily="34" charset="0"/>
              </a:rPr>
              <a:t>request</a:t>
            </a:r>
            <a:r>
              <a:rPr lang="ru-RU" sz="3600" b="0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Play"/>
                <a:cs typeface="Arial" panose="020B0604020202020204" pitchFamily="34" charset="0"/>
              </a:rPr>
              <a:t> автору и ожидать его рассмотрения</a:t>
            </a:r>
            <a:endParaRPr lang="en-US" sz="3600" b="0" strike="noStrike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ru-RU" sz="3600" b="0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Play"/>
                <a:cs typeface="Arial" panose="020B0604020202020204" pitchFamily="34" charset="0"/>
              </a:rPr>
              <a:t>8) Вы восхит</a:t>
            </a:r>
            <a:r>
              <a:rPr lang="ru-RU" sz="3600" spc="-1" dirty="0">
                <a:solidFill>
                  <a:srgbClr val="000000"/>
                </a:solidFill>
                <a:latin typeface="Arial" panose="020B0604020202020204" pitchFamily="34" charset="0"/>
                <a:ea typeface="Play"/>
                <a:cs typeface="Arial" panose="020B0604020202020204" pitchFamily="34" charset="0"/>
              </a:rPr>
              <a:t>и</a:t>
            </a:r>
            <a:r>
              <a:rPr lang="ru-RU" sz="3600" b="0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Play"/>
                <a:cs typeface="Arial" panose="020B0604020202020204" pitchFamily="34" charset="0"/>
              </a:rPr>
              <a:t>тельны!</a:t>
            </a:r>
            <a:endParaRPr lang="en-US" sz="3600" b="0" strike="noStrike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8" name="Google Shape;193;p3_0"/>
          <p:cNvPicPr/>
          <p:nvPr/>
        </p:nvPicPr>
        <p:blipFill>
          <a:blip r:embed="rId3"/>
          <a:stretch/>
        </p:blipFill>
        <p:spPr>
          <a:xfrm>
            <a:off x="15195240" y="7166520"/>
            <a:ext cx="1631520" cy="16315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41297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extShape 1"/>
          <p:cNvSpPr txBox="1"/>
          <p:nvPr/>
        </p:nvSpPr>
        <p:spPr>
          <a:xfrm>
            <a:off x="1827213" y="446733"/>
            <a:ext cx="15176160" cy="1116720"/>
          </a:xfrm>
          <a:prstGeom prst="rect">
            <a:avLst/>
          </a:prstGeom>
          <a:noFill/>
          <a:ln>
            <a:noFill/>
          </a:ln>
        </p:spPr>
        <p:txBody>
          <a:bodyPr lIns="0" tIns="108000" rIns="0" bIns="0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ru-RU" sz="4200" b="1" spc="-1" dirty="0">
                <a:solidFill>
                  <a:srgbClr val="000000"/>
                </a:solidFill>
                <a:latin typeface="GT Eesti Pro Display Bold"/>
              </a:rPr>
              <a:t>Команды </a:t>
            </a:r>
            <a:r>
              <a:rPr lang="en-US" sz="4200" b="1" spc="-1" dirty="0" err="1">
                <a:solidFill>
                  <a:srgbClr val="000000"/>
                </a:solidFill>
                <a:latin typeface="GT Eesti Pro Display Bold"/>
              </a:rPr>
              <a:t>Github</a:t>
            </a:r>
            <a:endParaRPr lang="en-US" sz="4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TextShape 2"/>
          <p:cNvSpPr txBox="1"/>
          <p:nvPr/>
        </p:nvSpPr>
        <p:spPr>
          <a:xfrm>
            <a:off x="1081080" y="8981640"/>
            <a:ext cx="12580560" cy="323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6120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Python 18+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416" name="TextShape 3"/>
          <p:cNvSpPr txBox="1"/>
          <p:nvPr/>
        </p:nvSpPr>
        <p:spPr>
          <a:xfrm>
            <a:off x="15349320" y="8970840"/>
            <a:ext cx="914040" cy="334080"/>
          </a:xfrm>
          <a:prstGeom prst="rect">
            <a:avLst/>
          </a:prstGeom>
          <a:noFill/>
          <a:ln>
            <a:noFill/>
          </a:ln>
        </p:spPr>
        <p:txBody>
          <a:bodyPr lIns="36000" tIns="0" rIns="36000" bIns="5400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59FF5A79-AE69-410D-9427-8C6EB0EC53D5}" type="slidenum">
              <a:rPr lang="ru-RU" sz="1400" b="1" strike="noStrike" spc="-1">
                <a:solidFill>
                  <a:srgbClr val="000000"/>
                </a:solidFill>
                <a:latin typeface="Arial"/>
                <a:ea typeface="Arial"/>
              </a:rPr>
              <a:t>48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417" name="CustomShape 4"/>
          <p:cNvSpPr/>
          <p:nvPr/>
        </p:nvSpPr>
        <p:spPr>
          <a:xfrm>
            <a:off x="1827213" y="2361970"/>
            <a:ext cx="12588120" cy="42859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08000" rIns="0" bIns="108000">
            <a:spAutoFit/>
          </a:bodyPr>
          <a:lstStyle/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-US" sz="3600" b="1" strike="noStrike" spc="-1" dirty="0">
                <a:latin typeface="JetBrains Mono Semi Light" panose="020B0509020102050004" pitchFamily="49" charset="0"/>
                <a:cs typeface="Arial" panose="020B0604020202020204" pitchFamily="34" charset="0"/>
              </a:rPr>
              <a:t>git checkout –b “</a:t>
            </a:r>
            <a:r>
              <a:rPr lang="en-US" sz="3600" b="1" strike="noStrike" spc="-1" dirty="0" err="1">
                <a:latin typeface="JetBrains Mono Semi Light" panose="020B0509020102050004" pitchFamily="49" charset="0"/>
                <a:cs typeface="Arial" panose="020B0604020202020204" pitchFamily="34" charset="0"/>
              </a:rPr>
              <a:t>new_branch</a:t>
            </a:r>
            <a:r>
              <a:rPr lang="en-US" sz="3600" b="1" strike="noStrike" spc="-1" dirty="0">
                <a:latin typeface="JetBrains Mono Semi Light" panose="020B0509020102050004" pitchFamily="49" charset="0"/>
                <a:cs typeface="Arial" panose="020B0604020202020204" pitchFamily="34" charset="0"/>
              </a:rPr>
              <a:t>” </a:t>
            </a:r>
            <a:r>
              <a:rPr lang="en-US" sz="3600" strike="noStrike" spc="-1" dirty="0">
                <a:latin typeface="JetBrains Mono Semi Light" panose="020B0509020102050004" pitchFamily="49" charset="0"/>
                <a:cs typeface="Arial" panose="020B0604020202020204" pitchFamily="34" charset="0"/>
              </a:rPr>
              <a:t>– </a:t>
            </a:r>
            <a:r>
              <a:rPr lang="ru-RU" sz="3600" strike="noStrike" spc="-1" dirty="0">
                <a:latin typeface="JetBrains Mono Semi Light" panose="020B0509020102050004" pitchFamily="49" charset="0"/>
                <a:cs typeface="Arial" panose="020B0604020202020204" pitchFamily="34" charset="0"/>
              </a:rPr>
              <a:t>смена ветки</a:t>
            </a: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-US" sz="3600" b="1" spc="-1" dirty="0">
                <a:latin typeface="JetBrains Mono Semi Light" panose="020B0509020102050004" pitchFamily="49" charset="0"/>
                <a:cs typeface="Arial" panose="020B0604020202020204" pitchFamily="34" charset="0"/>
              </a:rPr>
              <a:t>git remote –v </a:t>
            </a:r>
            <a:r>
              <a:rPr lang="en-US" sz="3600" spc="-1" dirty="0">
                <a:latin typeface="JetBrains Mono Semi Light" panose="020B0509020102050004" pitchFamily="49" charset="0"/>
                <a:cs typeface="Arial" panose="020B0604020202020204" pitchFamily="34" charset="0"/>
              </a:rPr>
              <a:t>- </a:t>
            </a:r>
            <a:r>
              <a:rPr lang="en-US" sz="3600" strike="noStrike" spc="-1" dirty="0">
                <a:latin typeface="JetBrains Mono Semi Light" panose="020B0509020102050004" pitchFamily="49" charset="0"/>
                <a:cs typeface="Arial" panose="020B0604020202020204" pitchFamily="34" charset="0"/>
              </a:rPr>
              <a:t> </a:t>
            </a:r>
            <a:r>
              <a:rPr lang="ru-RU" sz="3600" strike="noStrike" spc="-1" dirty="0">
                <a:latin typeface="JetBrains Mono Semi Light" panose="020B0509020102050004" pitchFamily="49" charset="0"/>
                <a:cs typeface="Arial" panose="020B0604020202020204" pitchFamily="34" charset="0"/>
              </a:rPr>
              <a:t>получение списка удаленных </a:t>
            </a:r>
            <a:r>
              <a:rPr lang="ru-RU" sz="3600" strike="noStrike" spc="-1" dirty="0" err="1">
                <a:latin typeface="JetBrains Mono Semi Light" panose="020B0509020102050004" pitchFamily="49" charset="0"/>
                <a:cs typeface="Arial" panose="020B0604020202020204" pitchFamily="34" charset="0"/>
              </a:rPr>
              <a:t>репозиториев</a:t>
            </a:r>
            <a:endParaRPr lang="ru-RU" sz="3600" strike="noStrike" spc="-1" dirty="0">
              <a:latin typeface="JetBrains Mono Semi Light" panose="020B0509020102050004" pitchFamily="49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-US" sz="3600" b="1" spc="-1" dirty="0">
                <a:latin typeface="JetBrains Mono Semi Light" panose="020B0509020102050004" pitchFamily="49" charset="0"/>
                <a:cs typeface="Arial" panose="020B0604020202020204" pitchFamily="34" charset="0"/>
              </a:rPr>
              <a:t>git status </a:t>
            </a:r>
            <a:r>
              <a:rPr lang="en-US" sz="3600" spc="-1" dirty="0">
                <a:latin typeface="JetBrains Mono Semi Light" panose="020B0509020102050004" pitchFamily="49" charset="0"/>
                <a:cs typeface="Arial" panose="020B0604020202020204" pitchFamily="34" charset="0"/>
              </a:rPr>
              <a:t>– </a:t>
            </a:r>
            <a:r>
              <a:rPr lang="ru-RU" sz="3600" spc="-1" dirty="0">
                <a:latin typeface="JetBrains Mono Semi Light" panose="020B0509020102050004" pitchFamily="49" charset="0"/>
                <a:cs typeface="Arial" panose="020B0604020202020204" pitchFamily="34" charset="0"/>
              </a:rPr>
              <a:t>получение информации о текущем </a:t>
            </a:r>
            <a:r>
              <a:rPr lang="ru-RU" sz="3600" spc="-1" dirty="0" err="1">
                <a:latin typeface="JetBrains Mono Semi Light" panose="020B0509020102050004" pitchFamily="49" charset="0"/>
                <a:cs typeface="Arial" panose="020B0604020202020204" pitchFamily="34" charset="0"/>
              </a:rPr>
              <a:t>репозитории</a:t>
            </a:r>
            <a:endParaRPr lang="en-US" sz="3600" strike="noStrike" spc="-1" dirty="0">
              <a:latin typeface="JetBrains Mono Semi Light" panose="020B0509020102050004" pitchFamily="49" charset="0"/>
              <a:cs typeface="Arial" panose="020B0604020202020204" pitchFamily="34" charset="0"/>
            </a:endParaRPr>
          </a:p>
        </p:txBody>
      </p:sp>
      <p:pic>
        <p:nvPicPr>
          <p:cNvPr id="418" name="Google Shape;193;p3_0"/>
          <p:cNvPicPr/>
          <p:nvPr/>
        </p:nvPicPr>
        <p:blipFill>
          <a:blip r:embed="rId3"/>
          <a:stretch/>
        </p:blipFill>
        <p:spPr>
          <a:xfrm>
            <a:off x="15195240" y="7166520"/>
            <a:ext cx="1631520" cy="16315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628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extShape 1"/>
          <p:cNvSpPr txBox="1"/>
          <p:nvPr/>
        </p:nvSpPr>
        <p:spPr>
          <a:xfrm>
            <a:off x="878986" y="461075"/>
            <a:ext cx="15176160" cy="1116720"/>
          </a:xfrm>
          <a:prstGeom prst="rect">
            <a:avLst/>
          </a:prstGeom>
          <a:noFill/>
          <a:ln>
            <a:noFill/>
          </a:ln>
        </p:spPr>
        <p:txBody>
          <a:bodyPr lIns="0" tIns="108000" rIns="0" bIns="0">
            <a:noAutofit/>
          </a:bodyPr>
          <a:lstStyle/>
          <a:p>
            <a:pPr algn="ctr">
              <a:lnSpc>
                <a:spcPct val="90000"/>
              </a:lnSpc>
              <a:tabLst>
                <a:tab pos="0" algn="l"/>
              </a:tabLst>
            </a:pPr>
            <a:r>
              <a:rPr lang="ru-RU" sz="4200" b="1" strike="noStrike" spc="-1" dirty="0" err="1">
                <a:solidFill>
                  <a:srgbClr val="000000"/>
                </a:solidFill>
                <a:latin typeface="GT Eesti Pro Display Bold"/>
                <a:ea typeface="Arial"/>
              </a:rPr>
              <a:t>Git</a:t>
            </a:r>
            <a:r>
              <a:rPr lang="ru-RU" sz="4200" b="1" strike="noStrike" spc="-1" dirty="0">
                <a:solidFill>
                  <a:srgbClr val="000000"/>
                </a:solidFill>
                <a:latin typeface="GT Eesti Pro Display Bold"/>
                <a:ea typeface="Arial"/>
              </a:rPr>
              <a:t> – распределенная система управления версиями</a:t>
            </a:r>
            <a:endParaRPr lang="en-US" sz="4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TextShape 3"/>
          <p:cNvSpPr txBox="1"/>
          <p:nvPr/>
        </p:nvSpPr>
        <p:spPr>
          <a:xfrm>
            <a:off x="15349320" y="8970840"/>
            <a:ext cx="914040" cy="334080"/>
          </a:xfrm>
          <a:prstGeom prst="rect">
            <a:avLst/>
          </a:prstGeom>
          <a:noFill/>
          <a:ln>
            <a:noFill/>
          </a:ln>
        </p:spPr>
        <p:txBody>
          <a:bodyPr lIns="36000" tIns="0" rIns="36000" bIns="5400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BB98F827-3804-4F6F-8431-B9A54FEA5FA8}" type="slidenum">
              <a:rPr lang="ru-RU" sz="1400" b="1" strike="noStrike" spc="-1">
                <a:solidFill>
                  <a:srgbClr val="000000"/>
                </a:solidFill>
                <a:latin typeface="Arial"/>
                <a:ea typeface="Arial"/>
              </a:rPr>
              <a:t>5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292" name="CustomShape 4"/>
          <p:cNvSpPr/>
          <p:nvPr/>
        </p:nvSpPr>
        <p:spPr>
          <a:xfrm>
            <a:off x="1827213" y="2213707"/>
            <a:ext cx="13363920" cy="359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08000" rIns="0" bIns="108000">
            <a:spAutoFit/>
          </a:bodyPr>
          <a:lstStyle/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ru-RU" sz="3700" b="0" strike="noStrike" spc="-1" dirty="0">
                <a:solidFill>
                  <a:srgbClr val="000000"/>
                </a:solidFill>
                <a:latin typeface="GT Eesti Pro Display Light"/>
                <a:ea typeface="Arial"/>
              </a:rPr>
              <a:t>Интересный факт – название </a:t>
            </a:r>
            <a:r>
              <a:rPr lang="en-US" sz="3700" b="0" strike="noStrike" spc="-1" dirty="0">
                <a:solidFill>
                  <a:srgbClr val="000000"/>
                </a:solidFill>
                <a:latin typeface="GT Eesti Pro Display Light"/>
                <a:ea typeface="Arial"/>
              </a:rPr>
              <a:t>G</a:t>
            </a:r>
            <a:r>
              <a:rPr lang="ru-RU" sz="3700" b="0" strike="noStrike" spc="-1" dirty="0" err="1">
                <a:solidFill>
                  <a:srgbClr val="000000"/>
                </a:solidFill>
                <a:latin typeface="GT Eesti Pro Display Light"/>
                <a:ea typeface="Arial"/>
              </a:rPr>
              <a:t>it</a:t>
            </a:r>
            <a:r>
              <a:rPr lang="ru-RU" sz="3700" b="0" strike="noStrike" spc="-1" dirty="0">
                <a:solidFill>
                  <a:srgbClr val="000000"/>
                </a:solidFill>
                <a:latin typeface="GT Eesti Pro Display Light"/>
                <a:ea typeface="Arial"/>
              </a:rPr>
              <a:t> создатель </a:t>
            </a:r>
            <a:r>
              <a:rPr lang="ru-RU" sz="3700" b="0" strike="noStrike" spc="-1" dirty="0" err="1">
                <a:solidFill>
                  <a:srgbClr val="000000"/>
                </a:solidFill>
                <a:latin typeface="GT Eesti Pro Display Light"/>
                <a:ea typeface="Arial"/>
              </a:rPr>
              <a:t>Linux</a:t>
            </a:r>
            <a:r>
              <a:rPr lang="ru-RU" sz="3700" b="0" strike="noStrike" spc="-1" dirty="0">
                <a:solidFill>
                  <a:srgbClr val="000000"/>
                </a:solidFill>
                <a:latin typeface="GT Eesti Pro Display Light"/>
                <a:ea typeface="Arial"/>
              </a:rPr>
              <a:t> выбрал в честь себя. В свободное от занятий время вы можете сами посмотреть, как переводится это название с шведского. И да, это скорее как шутка :)</a:t>
            </a:r>
            <a:endParaRPr lang="en-US" sz="3700" b="0" strike="noStrike" spc="-1" dirty="0">
              <a:latin typeface="Arial"/>
            </a:endParaRPr>
          </a:p>
        </p:txBody>
      </p:sp>
      <p:pic>
        <p:nvPicPr>
          <p:cNvPr id="293" name="Google Shape;193;p3"/>
          <p:cNvPicPr/>
          <p:nvPr/>
        </p:nvPicPr>
        <p:blipFill>
          <a:blip r:embed="rId2"/>
          <a:stretch/>
        </p:blipFill>
        <p:spPr>
          <a:xfrm>
            <a:off x="13732560" y="7631640"/>
            <a:ext cx="3204720" cy="1338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895100" y="447093"/>
            <a:ext cx="15176160" cy="1116720"/>
          </a:xfrm>
          <a:prstGeom prst="rect">
            <a:avLst/>
          </a:prstGeom>
          <a:noFill/>
          <a:ln>
            <a:noFill/>
          </a:ln>
        </p:spPr>
        <p:txBody>
          <a:bodyPr lIns="0" tIns="108000" rIns="0" bIns="0">
            <a:noAutofit/>
          </a:bodyPr>
          <a:lstStyle/>
          <a:p>
            <a:pPr algn="ctr">
              <a:lnSpc>
                <a:spcPct val="90000"/>
              </a:lnSpc>
              <a:tabLst>
                <a:tab pos="0" algn="l"/>
              </a:tabLst>
            </a:pPr>
            <a:r>
              <a:rPr lang="ru-RU" sz="4200" b="1" strike="noStrike" spc="-1" dirty="0" err="1">
                <a:solidFill>
                  <a:srgbClr val="000000"/>
                </a:solidFill>
                <a:latin typeface="GT Eesti Pro Display Bold"/>
                <a:ea typeface="Arial"/>
              </a:rPr>
              <a:t>Git</a:t>
            </a:r>
            <a:r>
              <a:rPr lang="ru-RU" sz="4200" b="1" strike="noStrike" spc="-1" dirty="0">
                <a:solidFill>
                  <a:srgbClr val="000000"/>
                </a:solidFill>
                <a:latin typeface="GT Eesti Pro Display Bold"/>
                <a:ea typeface="Arial"/>
              </a:rPr>
              <a:t> – распределенная система управления версиями</a:t>
            </a:r>
            <a:endParaRPr lang="en-US" sz="4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TextShape 3"/>
          <p:cNvSpPr txBox="1"/>
          <p:nvPr/>
        </p:nvSpPr>
        <p:spPr>
          <a:xfrm>
            <a:off x="15349320" y="8970840"/>
            <a:ext cx="914040" cy="334080"/>
          </a:xfrm>
          <a:prstGeom prst="rect">
            <a:avLst/>
          </a:prstGeom>
          <a:noFill/>
          <a:ln>
            <a:noFill/>
          </a:ln>
        </p:spPr>
        <p:txBody>
          <a:bodyPr lIns="36000" tIns="0" rIns="36000" bIns="5400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328ED4E9-F41D-4E74-B935-F73102687C15}" type="slidenum">
              <a:rPr lang="ru-RU" sz="1400" b="1" strike="noStrike" spc="-1">
                <a:solidFill>
                  <a:srgbClr val="000000"/>
                </a:solidFill>
                <a:latin typeface="Arial"/>
                <a:ea typeface="Arial"/>
              </a:rPr>
              <a:t>6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297" name="CustomShape 4"/>
          <p:cNvSpPr/>
          <p:nvPr/>
        </p:nvSpPr>
        <p:spPr>
          <a:xfrm>
            <a:off x="1827213" y="2194780"/>
            <a:ext cx="13150800" cy="444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08000" rIns="0" bIns="108000">
            <a:spAutoFit/>
          </a:bodyPr>
          <a:lstStyle/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ru-RU" sz="3700" b="0" strike="noStrike" spc="-1" dirty="0">
                <a:solidFill>
                  <a:srgbClr val="000000"/>
                </a:solidFill>
                <a:latin typeface="GT Eesti Pro Display Light"/>
                <a:ea typeface="Arial"/>
              </a:rPr>
              <a:t>Надеюсь вы уже поставили себе на компьютер </a:t>
            </a:r>
            <a:r>
              <a:rPr lang="ru-RU" sz="3700" b="0" strike="noStrike" spc="-1" dirty="0" err="1">
                <a:solidFill>
                  <a:srgbClr val="000000"/>
                </a:solidFill>
                <a:latin typeface="GT Eesti Pro Display Light"/>
                <a:ea typeface="Arial"/>
              </a:rPr>
              <a:t>Git</a:t>
            </a:r>
            <a:r>
              <a:rPr lang="ru-RU" sz="3700" b="0" strike="noStrike" spc="-1" dirty="0">
                <a:solidFill>
                  <a:srgbClr val="000000"/>
                </a:solidFill>
                <a:latin typeface="GT Eesti Pro Display Light"/>
                <a:ea typeface="Arial"/>
              </a:rPr>
              <a:t>. </a:t>
            </a:r>
            <a:endParaRPr lang="en-US" sz="3700" b="0" strike="noStrike" spc="-1" dirty="0">
              <a:latin typeface="Arial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ru-RU" sz="3700" b="0" strike="noStrike" spc="-1" dirty="0">
                <a:solidFill>
                  <a:srgbClr val="000000"/>
                </a:solidFill>
                <a:latin typeface="GT Eesti Pro Display Light"/>
                <a:ea typeface="Arial"/>
              </a:rPr>
              <a:t>Для работы нам потребуется выбрать какой-либо удаленный сервер, на который мы сможем заливать наш код. Есть несколько наиболее популярных:</a:t>
            </a:r>
            <a:endParaRPr lang="en-US" sz="3700" b="0" strike="noStrike" spc="-1" dirty="0">
              <a:latin typeface="Arial"/>
            </a:endParaRPr>
          </a:p>
        </p:txBody>
      </p:sp>
      <p:pic>
        <p:nvPicPr>
          <p:cNvPr id="301" name="Google Shape;193;p3"/>
          <p:cNvPicPr/>
          <p:nvPr/>
        </p:nvPicPr>
        <p:blipFill>
          <a:blip r:embed="rId2"/>
          <a:stretch/>
        </p:blipFill>
        <p:spPr>
          <a:xfrm>
            <a:off x="13746600" y="7631640"/>
            <a:ext cx="3204720" cy="1338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910599" y="527787"/>
            <a:ext cx="15176160" cy="1116720"/>
          </a:xfrm>
          <a:prstGeom prst="rect">
            <a:avLst/>
          </a:prstGeom>
          <a:noFill/>
          <a:ln>
            <a:noFill/>
          </a:ln>
        </p:spPr>
        <p:txBody>
          <a:bodyPr lIns="0" tIns="108000" rIns="0" bIns="0">
            <a:noAutofit/>
          </a:bodyPr>
          <a:lstStyle/>
          <a:p>
            <a:pPr algn="ctr">
              <a:lnSpc>
                <a:spcPct val="90000"/>
              </a:lnSpc>
              <a:tabLst>
                <a:tab pos="0" algn="l"/>
              </a:tabLst>
            </a:pPr>
            <a:r>
              <a:rPr lang="ru-RU" sz="4200" strike="noStrike" spc="-1" dirty="0" err="1">
                <a:solidFill>
                  <a:srgbClr val="000000"/>
                </a:solidFill>
                <a:latin typeface="GT Eesti Pro Display Bold"/>
                <a:ea typeface="Arial"/>
              </a:rPr>
              <a:t>Git</a:t>
            </a:r>
            <a:r>
              <a:rPr lang="ru-RU" sz="4200" strike="noStrike" spc="-1" dirty="0">
                <a:solidFill>
                  <a:srgbClr val="000000"/>
                </a:solidFill>
                <a:latin typeface="GT Eesti Pro Display Bold"/>
                <a:ea typeface="Arial"/>
              </a:rPr>
              <a:t> – распределенная система управления версиями</a:t>
            </a:r>
            <a:endParaRPr lang="en-US" sz="420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TextShape 3"/>
          <p:cNvSpPr txBox="1"/>
          <p:nvPr/>
        </p:nvSpPr>
        <p:spPr>
          <a:xfrm>
            <a:off x="15349320" y="8970840"/>
            <a:ext cx="914040" cy="334080"/>
          </a:xfrm>
          <a:prstGeom prst="rect">
            <a:avLst/>
          </a:prstGeom>
          <a:noFill/>
          <a:ln>
            <a:noFill/>
          </a:ln>
        </p:spPr>
        <p:txBody>
          <a:bodyPr lIns="36000" tIns="0" rIns="36000" bIns="5400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328ED4E9-F41D-4E74-B935-F73102687C15}" type="slidenum">
              <a:rPr lang="ru-RU" sz="1400" b="1" strike="noStrike" spc="-1">
                <a:solidFill>
                  <a:srgbClr val="000000"/>
                </a:solidFill>
                <a:latin typeface="Arial"/>
                <a:ea typeface="Arial"/>
              </a:rPr>
              <a:t>7</a:t>
            </a:fld>
            <a:endParaRPr lang="en-US" sz="1400" b="0" strike="noStrike" spc="-1">
              <a:latin typeface="Times New Roman"/>
            </a:endParaRPr>
          </a:p>
        </p:txBody>
      </p:sp>
      <p:pic>
        <p:nvPicPr>
          <p:cNvPr id="298" name="Google Shape;214;p5"/>
          <p:cNvPicPr/>
          <p:nvPr/>
        </p:nvPicPr>
        <p:blipFill>
          <a:blip r:embed="rId2"/>
          <a:stretch/>
        </p:blipFill>
        <p:spPr>
          <a:xfrm>
            <a:off x="3461592" y="2556205"/>
            <a:ext cx="2183602" cy="2183602"/>
          </a:xfrm>
          <a:prstGeom prst="rect">
            <a:avLst/>
          </a:prstGeom>
          <a:ln>
            <a:noFill/>
          </a:ln>
        </p:spPr>
      </p:pic>
      <p:pic>
        <p:nvPicPr>
          <p:cNvPr id="299" name="Google Shape;215;p5"/>
          <p:cNvPicPr/>
          <p:nvPr/>
        </p:nvPicPr>
        <p:blipFill>
          <a:blip r:embed="rId3"/>
          <a:stretch/>
        </p:blipFill>
        <p:spPr>
          <a:xfrm>
            <a:off x="7017764" y="1950239"/>
            <a:ext cx="3301560" cy="3149640"/>
          </a:xfrm>
          <a:prstGeom prst="rect">
            <a:avLst/>
          </a:prstGeom>
          <a:ln>
            <a:noFill/>
          </a:ln>
        </p:spPr>
      </p:pic>
      <p:pic>
        <p:nvPicPr>
          <p:cNvPr id="300" name="Google Shape;216;p5"/>
          <p:cNvPicPr/>
          <p:nvPr/>
        </p:nvPicPr>
        <p:blipFill>
          <a:blip r:embed="rId4"/>
          <a:stretch/>
        </p:blipFill>
        <p:spPr>
          <a:xfrm>
            <a:off x="11691894" y="1874279"/>
            <a:ext cx="3301560" cy="3301560"/>
          </a:xfrm>
          <a:prstGeom prst="rect">
            <a:avLst/>
          </a:prstGeom>
          <a:ln>
            <a:noFill/>
          </a:ln>
        </p:spPr>
      </p:pic>
      <p:pic>
        <p:nvPicPr>
          <p:cNvPr id="301" name="Google Shape;193;p3"/>
          <p:cNvPicPr/>
          <p:nvPr/>
        </p:nvPicPr>
        <p:blipFill>
          <a:blip r:embed="rId5"/>
          <a:stretch/>
        </p:blipFill>
        <p:spPr>
          <a:xfrm>
            <a:off x="13746600" y="7631640"/>
            <a:ext cx="3204720" cy="13388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3841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73947aa073_0_1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35997" tIns="0" rIns="35997" bIns="53996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8</a:t>
            </a:fld>
            <a:endParaRPr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88CF1FF7-9200-5443-B864-F8DC31A9F29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863725" y="2432393"/>
            <a:ext cx="4821229" cy="6296575"/>
          </a:xfrm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5BFF"/>
              </a:buClr>
              <a:buFont typeface="Arial"/>
              <a:buChar char="-"/>
            </a:pPr>
            <a:r>
              <a:rPr lang="ru-RU" spc="-1" dirty="0">
                <a:solidFill>
                  <a:srgbClr val="000000"/>
                </a:solidFill>
                <a:latin typeface="GT Eesti Pro Display Light"/>
                <a:ea typeface="Arial"/>
              </a:rPr>
              <a:t>Вне сомнения, самый популярный</a:t>
            </a:r>
            <a:endParaRPr lang="en-US" spc="-1" dirty="0">
              <a:solidFill>
                <a:srgbClr val="000000"/>
              </a:solidFill>
            </a:endParaRPr>
          </a:p>
          <a:p>
            <a:pPr marL="343080" indent="-342720">
              <a:lnSpc>
                <a:spcPct val="100000"/>
              </a:lnSpc>
              <a:spcBef>
                <a:spcPts val="1500"/>
              </a:spcBef>
              <a:buClr>
                <a:srgbClr val="005BFF"/>
              </a:buClr>
              <a:buFont typeface="Arial"/>
              <a:buChar char="-"/>
            </a:pPr>
            <a:r>
              <a:rPr lang="ru-RU" spc="-1" dirty="0">
                <a:solidFill>
                  <a:srgbClr val="000000"/>
                </a:solidFill>
                <a:latin typeface="GT Eesti Pro Display Light"/>
                <a:ea typeface="Arial"/>
              </a:rPr>
              <a:t>Всегда был «на страже </a:t>
            </a:r>
            <a:r>
              <a:rPr lang="ru-RU" spc="-1" dirty="0" err="1">
                <a:solidFill>
                  <a:srgbClr val="000000"/>
                </a:solidFill>
                <a:latin typeface="GT Eesti Pro Display Light"/>
                <a:ea typeface="Arial"/>
              </a:rPr>
              <a:t>опенсорса</a:t>
            </a:r>
            <a:r>
              <a:rPr lang="ru-RU" spc="-1" dirty="0">
                <a:solidFill>
                  <a:srgbClr val="000000"/>
                </a:solidFill>
                <a:latin typeface="GT Eesti Pro Display Light"/>
                <a:ea typeface="Arial"/>
              </a:rPr>
              <a:t>»</a:t>
            </a:r>
            <a:endParaRPr lang="en-US" spc="-1" dirty="0">
              <a:solidFill>
                <a:srgbClr val="000000"/>
              </a:solidFill>
            </a:endParaRPr>
          </a:p>
          <a:p>
            <a:pPr marL="343080" indent="-342720">
              <a:lnSpc>
                <a:spcPct val="100000"/>
              </a:lnSpc>
              <a:spcBef>
                <a:spcPts val="1500"/>
              </a:spcBef>
              <a:buClr>
                <a:srgbClr val="005BFF"/>
              </a:buClr>
              <a:buFont typeface="Arial"/>
              <a:buChar char="-"/>
            </a:pPr>
            <a:r>
              <a:rPr lang="ru-RU" spc="-1" dirty="0">
                <a:solidFill>
                  <a:srgbClr val="000000"/>
                </a:solidFill>
                <a:latin typeface="GT Eesti Pro Display Light"/>
                <a:ea typeface="Arial"/>
              </a:rPr>
              <a:t>Есть много прикольных фишек</a:t>
            </a:r>
            <a:r>
              <a:rPr lang="en-US" spc="-1" dirty="0">
                <a:solidFill>
                  <a:srgbClr val="000000"/>
                </a:solidFill>
                <a:latin typeface="GT Eesti Pro Display Light"/>
                <a:ea typeface="Arial"/>
              </a:rPr>
              <a:t>, </a:t>
            </a:r>
            <a:r>
              <a:rPr lang="ru-RU" spc="-1" dirty="0">
                <a:solidFill>
                  <a:srgbClr val="000000"/>
                </a:solidFill>
                <a:latin typeface="GT Eesti Pro Display Light"/>
                <a:ea typeface="Arial"/>
              </a:rPr>
              <a:t>например встроенный планировщик и </a:t>
            </a:r>
            <a:r>
              <a:rPr lang="en-US" spc="-1" dirty="0" err="1">
                <a:solidFill>
                  <a:srgbClr val="000000"/>
                </a:solidFill>
                <a:latin typeface="GT Eesti Pro Display Light"/>
                <a:ea typeface="Arial"/>
              </a:rPr>
              <a:t>github</a:t>
            </a:r>
            <a:r>
              <a:rPr lang="en-US" spc="-1" dirty="0">
                <a:solidFill>
                  <a:srgbClr val="000000"/>
                </a:solidFill>
                <a:latin typeface="GT Eesti Pro Display Light"/>
                <a:ea typeface="Arial"/>
              </a:rPr>
              <a:t> actions</a:t>
            </a:r>
            <a:endParaRPr lang="ru-RU" spc="-1" dirty="0">
              <a:solidFill>
                <a:srgbClr val="000000"/>
              </a:solidFill>
              <a:latin typeface="GT Eesti Pro Display Light"/>
              <a:ea typeface="Arial"/>
            </a:endParaRPr>
          </a:p>
        </p:txBody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ECFAE37C-E3E3-7C45-A77C-69A06F6D93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63725" y="469820"/>
            <a:ext cx="15407999" cy="1561346"/>
          </a:xfrm>
          <a:prstGeom prst="rect">
            <a:avLst/>
          </a:prstGeom>
          <a:noFill/>
          <a:ln>
            <a:noFill/>
          </a:ln>
        </p:spPr>
        <p:txBody>
          <a:bodyPr lIns="0" tIns="108000" rIns="0" bIns="0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ru-RU" sz="4200" b="1" strike="noStrike" spc="-1" dirty="0" err="1">
                <a:solidFill>
                  <a:srgbClr val="000000"/>
                </a:solidFill>
                <a:latin typeface="GT Eesti Pro Display Bold" pitchFamily="2" charset="0"/>
                <a:ea typeface="Arial"/>
              </a:rPr>
              <a:t>Github</a:t>
            </a:r>
            <a:endParaRPr lang="en-US" sz="4200" b="0" strike="noStrike" spc="-1" dirty="0">
              <a:solidFill>
                <a:srgbClr val="000000"/>
              </a:solidFill>
              <a:latin typeface="GT Eesti Pro Display" pitchFamily="2" charset="0"/>
            </a:endParaRPr>
          </a:p>
        </p:txBody>
      </p:sp>
      <p:pic>
        <p:nvPicPr>
          <p:cNvPr id="8" name="Google Shape;214;p5">
            <a:extLst>
              <a:ext uri="{FF2B5EF4-FFF2-40B4-BE49-F238E27FC236}">
                <a16:creationId xmlns:a16="http://schemas.microsoft.com/office/drawing/2014/main" id="{880E7CA3-4BA7-EF41-80DE-2FB1F738AE7B}"/>
              </a:ext>
            </a:extLst>
          </p:cNvPr>
          <p:cNvPicPr>
            <a:picLocks noGrp="1"/>
          </p:cNvPicPr>
          <p:nvPr>
            <p:ph sz="quarter" idx="15"/>
          </p:nvPr>
        </p:nvPicPr>
        <p:blipFill>
          <a:blip r:embed="rId3"/>
          <a:stretch/>
        </p:blipFill>
        <p:spPr>
          <a:xfrm>
            <a:off x="8668544" y="2608263"/>
            <a:ext cx="5575300" cy="55753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1819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73947aa073_0_1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35997" tIns="0" rIns="35997" bIns="53996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9</a:t>
            </a:fld>
            <a:endParaRPr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88CF1FF7-9200-5443-B864-F8DC31A9F29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863725" y="2391287"/>
            <a:ext cx="4821229" cy="6296575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pc="-1" dirty="0">
                <a:solidFill>
                  <a:schemeClr val="tx2">
                    <a:lumMod val="75000"/>
                  </a:schemeClr>
                </a:solidFill>
                <a:latin typeface="GT Eesti Pro Display Light"/>
                <a:ea typeface="Arial"/>
              </a:rPr>
              <a:t>-</a:t>
            </a:r>
            <a:r>
              <a:rPr lang="ru-RU" spc="-1" dirty="0">
                <a:solidFill>
                  <a:srgbClr val="000000"/>
                </a:solidFill>
                <a:latin typeface="GT Eesti Pro Display Light"/>
                <a:ea typeface="Arial"/>
              </a:rPr>
              <a:t>  Больше популярен у </a:t>
            </a:r>
            <a:r>
              <a:rPr lang="en-US" spc="-1" dirty="0">
                <a:solidFill>
                  <a:srgbClr val="000000"/>
                </a:solidFill>
                <a:latin typeface="GT Eesti Pro Display Light"/>
                <a:ea typeface="Arial"/>
              </a:rPr>
              <a:t>   </a:t>
            </a:r>
            <a:r>
              <a:rPr lang="ru-RU" spc="-1" dirty="0">
                <a:solidFill>
                  <a:srgbClr val="000000"/>
                </a:solidFill>
                <a:latin typeface="GT Eesti Pro Display Light"/>
                <a:ea typeface="Arial"/>
              </a:rPr>
              <a:t>небольших команд коммерческой разработки</a:t>
            </a:r>
            <a:endParaRPr lang="en-US" spc="-1" dirty="0">
              <a:solidFill>
                <a:srgbClr val="000000"/>
              </a:solidFill>
            </a:endParaRPr>
          </a:p>
          <a:p>
            <a:pPr marL="343080" indent="-342720">
              <a:lnSpc>
                <a:spcPct val="100000"/>
              </a:lnSpc>
              <a:spcBef>
                <a:spcPts val="1500"/>
              </a:spcBef>
              <a:buClr>
                <a:srgbClr val="005BFF"/>
              </a:buClr>
              <a:buFont typeface="Arial"/>
              <a:buChar char="-"/>
              <a:tabLst>
                <a:tab pos="0" algn="l"/>
              </a:tabLst>
            </a:pPr>
            <a:r>
              <a:rPr lang="ru-RU" spc="-1" dirty="0">
                <a:solidFill>
                  <a:srgbClr val="000000"/>
                </a:solidFill>
                <a:latin typeface="GT Eesti Pro Display Light"/>
                <a:ea typeface="Arial"/>
              </a:rPr>
              <a:t>есть CI/CD (система непрерывного развертывания проектов)</a:t>
            </a:r>
            <a:endParaRPr lang="en-US" spc="-1" dirty="0">
              <a:solidFill>
                <a:srgbClr val="000000"/>
              </a:solidFill>
            </a:endParaRPr>
          </a:p>
          <a:p>
            <a:pPr marL="343080" indent="-342720">
              <a:lnSpc>
                <a:spcPct val="100000"/>
              </a:lnSpc>
              <a:spcBef>
                <a:spcPts val="1500"/>
              </a:spcBef>
              <a:buClr>
                <a:srgbClr val="005BFF"/>
              </a:buClr>
              <a:buFont typeface="Arial"/>
              <a:buChar char="-"/>
              <a:tabLst>
                <a:tab pos="0" algn="l"/>
              </a:tabLst>
            </a:pPr>
            <a:r>
              <a:rPr lang="ru-RU" spc="-1" dirty="0">
                <a:solidFill>
                  <a:srgbClr val="000000"/>
                </a:solidFill>
                <a:latin typeface="GT Eesti Pro Display Light"/>
                <a:ea typeface="Arial"/>
              </a:rPr>
              <a:t>собственная вики-система</a:t>
            </a:r>
            <a:endParaRPr lang="en-US" spc="-1" dirty="0">
              <a:solidFill>
                <a:srgbClr val="000000"/>
              </a:solidFill>
            </a:endParaRPr>
          </a:p>
          <a:p>
            <a:pPr marL="343080" indent="-342720">
              <a:lnSpc>
                <a:spcPct val="100000"/>
              </a:lnSpc>
              <a:spcBef>
                <a:spcPts val="1500"/>
              </a:spcBef>
              <a:buClr>
                <a:srgbClr val="005BFF"/>
              </a:buClr>
              <a:buFont typeface="Arial"/>
              <a:buChar char="-"/>
              <a:tabLst>
                <a:tab pos="0" algn="l"/>
              </a:tabLst>
            </a:pPr>
            <a:r>
              <a:rPr lang="ru-RU" spc="-1" dirty="0">
                <a:solidFill>
                  <a:srgbClr val="000000"/>
                </a:solidFill>
                <a:latin typeface="GT Eesti Pro Display Light"/>
                <a:ea typeface="Arial"/>
              </a:rPr>
              <a:t>более выгодные коммерческие тарифы</a:t>
            </a:r>
            <a:endParaRPr lang="en-US" spc="-1" dirty="0">
              <a:solidFill>
                <a:srgbClr val="000000"/>
              </a:solidFill>
            </a:endParaRPr>
          </a:p>
          <a:p>
            <a:pPr marL="343080" indent="-190080">
              <a:lnSpc>
                <a:spcPct val="100000"/>
              </a:lnSpc>
              <a:spcBef>
                <a:spcPts val="1500"/>
              </a:spcBef>
              <a:tabLst>
                <a:tab pos="0" algn="l"/>
              </a:tabLst>
            </a:pPr>
            <a:endParaRPr lang="en-US" spc="-1" dirty="0">
              <a:solidFill>
                <a:srgbClr val="000000"/>
              </a:solidFill>
            </a:endParaRPr>
          </a:p>
          <a:p>
            <a:pPr marL="343080" indent="-190080">
              <a:lnSpc>
                <a:spcPct val="100000"/>
              </a:lnSpc>
              <a:spcBef>
                <a:spcPts val="1500"/>
              </a:spcBef>
              <a:tabLst>
                <a:tab pos="0" algn="l"/>
              </a:tabLst>
            </a:pPr>
            <a:endParaRPr lang="en-US" spc="-1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dirty="0"/>
          </a:p>
        </p:txBody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ECFAE37C-E3E3-7C45-A77C-69A06F6D93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63725" y="488124"/>
            <a:ext cx="15407999" cy="1561346"/>
          </a:xfrm>
          <a:prstGeom prst="rect">
            <a:avLst/>
          </a:prstGeom>
          <a:noFill/>
          <a:ln>
            <a:noFill/>
          </a:ln>
        </p:spPr>
        <p:txBody>
          <a:bodyPr lIns="0" tIns="108000" rIns="0" bIns="0">
            <a:noAutofit/>
          </a:bodyPr>
          <a:lstStyle/>
          <a:p>
            <a:pPr>
              <a:tabLst>
                <a:tab pos="0" algn="l"/>
              </a:tabLst>
            </a:pPr>
            <a:r>
              <a:rPr lang="ru-RU" sz="4200" b="1" spc="-1" dirty="0" err="1">
                <a:solidFill>
                  <a:srgbClr val="000000"/>
                </a:solidFill>
                <a:latin typeface="GT Eesti Pro Display Bold"/>
                <a:ea typeface="Arial"/>
              </a:rPr>
              <a:t>Gitlab</a:t>
            </a:r>
            <a:br>
              <a:rPr lang="en-US" sz="4200" spc="-1" dirty="0">
                <a:solidFill>
                  <a:srgbClr val="000000"/>
                </a:solidFill>
              </a:rPr>
            </a:br>
            <a:endParaRPr lang="en-US" sz="42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" name="Google Shape;237;p7">
            <a:extLst>
              <a:ext uri="{FF2B5EF4-FFF2-40B4-BE49-F238E27FC236}">
                <a16:creationId xmlns:a16="http://schemas.microsoft.com/office/drawing/2014/main" id="{764465E4-6486-914E-BD20-B5438B2D5A5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914667" y="2608263"/>
            <a:ext cx="8704080" cy="3843000"/>
          </a:xfrm>
          <a:prstGeom prst="rect">
            <a:avLst/>
          </a:prstGeom>
          <a:solidFill>
            <a:schemeClr val="tx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1279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5BFF"/>
      </a:dk2>
      <a:lt2>
        <a:srgbClr val="00A2FF"/>
      </a:lt2>
      <a:accent1>
        <a:srgbClr val="06CA99"/>
      </a:accent1>
      <a:accent2>
        <a:srgbClr val="FAE111"/>
      </a:accent2>
      <a:accent3>
        <a:srgbClr val="F91155"/>
      </a:accent3>
      <a:accent4>
        <a:srgbClr val="754CED"/>
      </a:accent4>
      <a:accent5>
        <a:srgbClr val="FFA83B"/>
      </a:accent5>
      <a:accent6>
        <a:srgbClr val="0000B7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5BFF"/>
      </a:dk2>
      <a:lt2>
        <a:srgbClr val="00A2FF"/>
      </a:lt2>
      <a:accent1>
        <a:srgbClr val="06CA99"/>
      </a:accent1>
      <a:accent2>
        <a:srgbClr val="FAE111"/>
      </a:accent2>
      <a:accent3>
        <a:srgbClr val="F91155"/>
      </a:accent3>
      <a:accent4>
        <a:srgbClr val="754CED"/>
      </a:accent4>
      <a:accent5>
        <a:srgbClr val="FFA83B"/>
      </a:accent5>
      <a:accent6>
        <a:srgbClr val="0000B7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5BFF"/>
      </a:dk2>
      <a:lt2>
        <a:srgbClr val="00A2FF"/>
      </a:lt2>
      <a:accent1>
        <a:srgbClr val="06CA99"/>
      </a:accent1>
      <a:accent2>
        <a:srgbClr val="FAE111"/>
      </a:accent2>
      <a:accent3>
        <a:srgbClr val="F91155"/>
      </a:accent3>
      <a:accent4>
        <a:srgbClr val="754CED"/>
      </a:accent4>
      <a:accent5>
        <a:srgbClr val="FFA83B"/>
      </a:accent5>
      <a:accent6>
        <a:srgbClr val="0000B7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5BFF"/>
      </a:dk2>
      <a:lt2>
        <a:srgbClr val="00A2FF"/>
      </a:lt2>
      <a:accent1>
        <a:srgbClr val="06CA99"/>
      </a:accent1>
      <a:accent2>
        <a:srgbClr val="FAE111"/>
      </a:accent2>
      <a:accent3>
        <a:srgbClr val="F91155"/>
      </a:accent3>
      <a:accent4>
        <a:srgbClr val="754CED"/>
      </a:accent4>
      <a:accent5>
        <a:srgbClr val="FFA83B"/>
      </a:accent5>
      <a:accent6>
        <a:srgbClr val="0000B7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5BFF"/>
      </a:dk2>
      <a:lt2>
        <a:srgbClr val="00A2FF"/>
      </a:lt2>
      <a:accent1>
        <a:srgbClr val="06CA99"/>
      </a:accent1>
      <a:accent2>
        <a:srgbClr val="FAE111"/>
      </a:accent2>
      <a:accent3>
        <a:srgbClr val="F91155"/>
      </a:accent3>
      <a:accent4>
        <a:srgbClr val="754CED"/>
      </a:accent4>
      <a:accent5>
        <a:srgbClr val="FFA83B"/>
      </a:accent5>
      <a:accent6>
        <a:srgbClr val="0000B7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5BFF"/>
      </a:dk2>
      <a:lt2>
        <a:srgbClr val="00A2FF"/>
      </a:lt2>
      <a:accent1>
        <a:srgbClr val="06CA99"/>
      </a:accent1>
      <a:accent2>
        <a:srgbClr val="FAE111"/>
      </a:accent2>
      <a:accent3>
        <a:srgbClr val="F91155"/>
      </a:accent3>
      <a:accent4>
        <a:srgbClr val="754CED"/>
      </a:accent4>
      <a:accent5>
        <a:srgbClr val="FFA83B"/>
      </a:accent5>
      <a:accent6>
        <a:srgbClr val="0000B7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1361</TotalTime>
  <Words>1529</Words>
  <Application>Microsoft Macintosh PowerPoint</Application>
  <PresentationFormat>Произвольный</PresentationFormat>
  <Paragraphs>254</Paragraphs>
  <Slides>48</Slides>
  <Notes>26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5</vt:i4>
      </vt:variant>
      <vt:variant>
        <vt:lpstr>Заголовки слайдов</vt:lpstr>
      </vt:variant>
      <vt:variant>
        <vt:i4>48</vt:i4>
      </vt:variant>
    </vt:vector>
  </HeadingPairs>
  <TitlesOfParts>
    <vt:vector size="64" baseType="lpstr">
      <vt:lpstr>Arial</vt:lpstr>
      <vt:lpstr>GT Eesti Pro Display</vt:lpstr>
      <vt:lpstr>GT Eesti Pro Display Bold</vt:lpstr>
      <vt:lpstr>GT Eesti Pro Display Light</vt:lpstr>
      <vt:lpstr>JetBrains Mono</vt:lpstr>
      <vt:lpstr>JetBrains Mono Medium</vt:lpstr>
      <vt:lpstr>JetBrains Mono Semi Light</vt:lpstr>
      <vt:lpstr>Menlo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Презентация PowerPoint</vt:lpstr>
      <vt:lpstr> Python 18+ Работа с Git / Введение в массивы и циклы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Github</vt:lpstr>
      <vt:lpstr>Gitlab </vt:lpstr>
      <vt:lpstr>Bitbucket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Pycharm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Списки</vt:lpstr>
      <vt:lpstr>Списки</vt:lpstr>
      <vt:lpstr>Презентация PowerPoint</vt:lpstr>
      <vt:lpstr>Методы работы с массивами</vt:lpstr>
      <vt:lpstr>Методы работы с массивами</vt:lpstr>
      <vt:lpstr>Циклы</vt:lpstr>
      <vt:lpstr>Цикл</vt:lpstr>
      <vt:lpstr>Презентация PowerPoint</vt:lpstr>
      <vt:lpstr>Пишем циклы</vt:lpstr>
      <vt:lpstr>While</vt:lpstr>
      <vt:lpstr>While</vt:lpstr>
      <vt:lpstr>While</vt:lpstr>
      <vt:lpstr>While</vt:lpstr>
      <vt:lpstr>Random</vt:lpstr>
      <vt:lpstr>Презентация PowerPoint</vt:lpstr>
      <vt:lpstr>Презентация PowerPoint</vt:lpstr>
      <vt:lpstr>Презентация PowerPoint</vt:lpstr>
      <vt:lpstr>Использование логических конструкций</vt:lpstr>
      <vt:lpstr>Pull request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Python. Git, списки и циклы</dc:title>
  <dc:subject/>
  <dc:creator>пользователь Microsoft Office</dc:creator>
  <dc:description/>
  <cp:lastModifiedBy>PAUL YAKUPOFF</cp:lastModifiedBy>
  <cp:revision>41</cp:revision>
  <dcterms:created xsi:type="dcterms:W3CDTF">2018-08-29T11:25:32Z</dcterms:created>
  <dcterms:modified xsi:type="dcterms:W3CDTF">2021-02-16T21:06:52Z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25</vt:i4>
  </property>
  <property fmtid="{D5CDD505-2E9C-101B-9397-08002B2CF9AE}" pid="8" name="PresentationFormat">
    <vt:lpwstr>Произвольный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26</vt:i4>
  </property>
</Properties>
</file>